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Helvetica World" panose="020B0604020202020204" charset="-128"/>
      <p:regular r:id="rId21"/>
    </p:embeddedFont>
    <p:embeddedFont>
      <p:font typeface="Helvetica World Bold" panose="020B0604020202020204" charset="-128"/>
      <p:regular r:id="rId22"/>
    </p:embeddedFont>
    <p:embeddedFont>
      <p:font typeface="Canva Sans Bold" panose="020B0604020202020204" charset="0"/>
      <p:regular r:id="rId23"/>
    </p:embeddedFont>
    <p:embeddedFont>
      <p:font typeface="League Spartan" panose="020B0604020202020204" charset="0"/>
      <p:regular r:id="rId24"/>
    </p:embeddedFont>
    <p:embeddedFont>
      <p:font typeface="RQND Pro UltraWide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26" d="100"/>
          <a:sy n="26" d="100"/>
        </p:scale>
        <p:origin x="72" y="9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69064" y="2316823"/>
            <a:ext cx="10918936" cy="7945891"/>
            <a:chOff x="0" y="0"/>
            <a:chExt cx="1691629" cy="12310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1629" cy="1231026"/>
            </a:xfrm>
            <a:custGeom>
              <a:avLst/>
              <a:gdLst/>
              <a:ahLst/>
              <a:cxnLst/>
              <a:rect l="l" t="t" r="r" b="b"/>
              <a:pathLst>
                <a:path w="1691629" h="1231026">
                  <a:moveTo>
                    <a:pt x="0" y="0"/>
                  </a:moveTo>
                  <a:lnTo>
                    <a:pt x="1691629" y="0"/>
                  </a:lnTo>
                  <a:lnTo>
                    <a:pt x="1691629" y="1231026"/>
                  </a:lnTo>
                  <a:lnTo>
                    <a:pt x="0" y="1231026"/>
                  </a:lnTo>
                  <a:close/>
                </a:path>
              </a:pathLst>
            </a:custGeom>
            <a:blipFill>
              <a:blip r:embed="rId2"/>
              <a:stretch>
                <a:fillRect l="-9021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15448" y="2027751"/>
            <a:ext cx="12907232" cy="3390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8"/>
              </a:lnSpc>
            </a:pPr>
            <a:r>
              <a:rPr lang="en-US" sz="10206">
                <a:solidFill>
                  <a:srgbClr val="FFDE59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AUTONOMUS ROBOT NAVIGATION SYSTEM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6134134"/>
            <a:ext cx="3421752" cy="437101"/>
          </a:xfrm>
          <a:custGeom>
            <a:avLst/>
            <a:gdLst/>
            <a:ahLst/>
            <a:cxnLst/>
            <a:rect l="l" t="t" r="r" b="b"/>
            <a:pathLst>
              <a:path w="3421752" h="437101">
                <a:moveTo>
                  <a:pt x="0" y="0"/>
                </a:moveTo>
                <a:lnTo>
                  <a:pt x="3421752" y="0"/>
                </a:lnTo>
                <a:lnTo>
                  <a:pt x="3421752" y="437101"/>
                </a:lnTo>
                <a:lnTo>
                  <a:pt x="0" y="437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884799" y="1159071"/>
            <a:ext cx="103727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3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Contact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1090" y="7230214"/>
            <a:ext cx="6348314" cy="237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7"/>
              </a:lnSpc>
              <a:spcBef>
                <a:spcPct val="0"/>
              </a:spcBef>
            </a:pPr>
            <a:r>
              <a:rPr lang="en-US" sz="2690" spc="-53">
                <a:solidFill>
                  <a:srgbClr val="FFDE5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Devarasetty Kuldeep - CB.SC.U4CSE24712</a:t>
            </a:r>
          </a:p>
          <a:p>
            <a:pPr algn="ctr">
              <a:lnSpc>
                <a:spcPts val="3767"/>
              </a:lnSpc>
              <a:spcBef>
                <a:spcPct val="0"/>
              </a:spcBef>
            </a:pPr>
            <a:r>
              <a:rPr lang="en-US" sz="2690" spc="-53">
                <a:solidFill>
                  <a:srgbClr val="FFDE5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Pasumarthy Abhinav - CB.SC.U4CSE24738</a:t>
            </a:r>
          </a:p>
          <a:p>
            <a:pPr algn="ctr">
              <a:lnSpc>
                <a:spcPts val="3767"/>
              </a:lnSpc>
              <a:spcBef>
                <a:spcPct val="0"/>
              </a:spcBef>
            </a:pPr>
            <a:r>
              <a:rPr lang="en-US" sz="2690" spc="-53">
                <a:solidFill>
                  <a:srgbClr val="FFDE5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Rudraraju Ethish - CB.SC.U4CSE24761</a:t>
            </a:r>
          </a:p>
          <a:p>
            <a:pPr algn="ctr">
              <a:lnSpc>
                <a:spcPts val="3767"/>
              </a:lnSpc>
              <a:spcBef>
                <a:spcPct val="0"/>
              </a:spcBef>
            </a:pPr>
            <a:r>
              <a:rPr lang="en-US" sz="2690" spc="-53">
                <a:solidFill>
                  <a:srgbClr val="FFDE5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Namburi Vivek - CB.SC.U4CSE24762</a:t>
            </a:r>
          </a:p>
          <a:p>
            <a:pPr algn="ctr">
              <a:lnSpc>
                <a:spcPts val="3767"/>
              </a:lnSpc>
              <a:spcBef>
                <a:spcPct val="0"/>
              </a:spcBef>
            </a:pPr>
            <a:endParaRPr lang="en-US" sz="2690" spc="-53">
              <a:solidFill>
                <a:srgbClr val="FFDE59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564" y="4440516"/>
            <a:ext cx="6673093" cy="5846484"/>
            <a:chOff x="0" y="0"/>
            <a:chExt cx="1033837" cy="9057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3837" cy="905773"/>
            </a:xfrm>
            <a:custGeom>
              <a:avLst/>
              <a:gdLst/>
              <a:ahLst/>
              <a:cxnLst/>
              <a:rect l="l" t="t" r="r" b="b"/>
              <a:pathLst>
                <a:path w="1033837" h="905773">
                  <a:moveTo>
                    <a:pt x="0" y="0"/>
                  </a:moveTo>
                  <a:lnTo>
                    <a:pt x="1033837" y="0"/>
                  </a:lnTo>
                  <a:lnTo>
                    <a:pt x="1033837" y="905773"/>
                  </a:lnTo>
                  <a:lnTo>
                    <a:pt x="0" y="905773"/>
                  </a:lnTo>
                  <a:close/>
                </a:path>
              </a:pathLst>
            </a:custGeom>
            <a:blipFill>
              <a:blip r:embed="rId2"/>
              <a:stretch>
                <a:fillRect l="-15627" r="-156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6261951" y="2166838"/>
            <a:ext cx="997349" cy="875854"/>
          </a:xfrm>
          <a:custGeom>
            <a:avLst/>
            <a:gdLst/>
            <a:ahLst/>
            <a:cxnLst/>
            <a:rect l="l" t="t" r="r" b="b"/>
            <a:pathLst>
              <a:path w="997349" h="875854">
                <a:moveTo>
                  <a:pt x="0" y="0"/>
                </a:moveTo>
                <a:lnTo>
                  <a:pt x="997349" y="0"/>
                </a:lnTo>
                <a:lnTo>
                  <a:pt x="997349" y="875854"/>
                </a:lnTo>
                <a:lnTo>
                  <a:pt x="0" y="87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152748"/>
            <a:ext cx="14518874" cy="2590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8"/>
              </a:lnSpc>
            </a:pPr>
            <a:r>
              <a:rPr lang="en-US" sz="10206">
                <a:solidFill>
                  <a:srgbClr val="FFDE59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SYSTEM ARCHITECTURE</a:t>
            </a:r>
          </a:p>
          <a:p>
            <a:pPr algn="l">
              <a:lnSpc>
                <a:spcPts val="6328"/>
              </a:lnSpc>
            </a:pPr>
            <a:endParaRPr lang="en-US" sz="10206">
              <a:solidFill>
                <a:srgbClr val="FFDE59"/>
              </a:solidFill>
              <a:latin typeface="RQND Pro UltraWide"/>
              <a:ea typeface="RQND Pro UltraWide"/>
              <a:cs typeface="RQND Pro UltraWide"/>
              <a:sym typeface="RQND Pro UltraWid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288137" y="5095875"/>
            <a:ext cx="6096405" cy="4755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6625" lvl="1" indent="-323313" algn="l">
              <a:lnSpc>
                <a:spcPts val="4193"/>
              </a:lnSpc>
              <a:buFont typeface="Arial"/>
              <a:buChar char="•"/>
            </a:pPr>
            <a:r>
              <a:rPr lang="en-US" sz="2995" spc="-5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L298N Motor Driver: PWM and direction signals for motors.</a:t>
            </a:r>
          </a:p>
          <a:p>
            <a:pPr marL="646625" lvl="1" indent="-323313" algn="l">
              <a:lnSpc>
                <a:spcPts val="4193"/>
              </a:lnSpc>
              <a:buFont typeface="Arial"/>
              <a:buChar char="•"/>
            </a:pPr>
            <a:r>
              <a:rPr lang="en-US" sz="2995" spc="-5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DC Gear Motors with Wheels: Movement.</a:t>
            </a:r>
          </a:p>
          <a:p>
            <a:pPr marL="646625" lvl="1" indent="-323313" algn="l">
              <a:lnSpc>
                <a:spcPts val="4193"/>
              </a:lnSpc>
              <a:buFont typeface="Arial"/>
              <a:buChar char="•"/>
            </a:pPr>
            <a:r>
              <a:rPr lang="en-US" sz="2995" spc="-5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Operation and working of TurtleBot based on the insights gained from Processing Layer.</a:t>
            </a:r>
          </a:p>
          <a:p>
            <a:pPr algn="l">
              <a:lnSpc>
                <a:spcPts val="4193"/>
              </a:lnSpc>
            </a:pPr>
            <a:endParaRPr lang="en-US" sz="2995" spc="-59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4193"/>
              </a:lnSpc>
            </a:pPr>
            <a:endParaRPr lang="en-US" sz="2995" spc="-59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288137" y="3506627"/>
            <a:ext cx="4599249" cy="1139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  <a:spcBef>
                <a:spcPct val="0"/>
              </a:spcBef>
            </a:pPr>
            <a:r>
              <a:rPr lang="en-US" sz="3092" b="1" spc="-61">
                <a:solidFill>
                  <a:srgbClr val="FFDE5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3. Output Layer (Actuators &amp; Indicators):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2947924" cy="352840"/>
          </a:xfrm>
          <a:custGeom>
            <a:avLst/>
            <a:gdLst/>
            <a:ahLst/>
            <a:cxnLst/>
            <a:rect l="l" t="t" r="r" b="b"/>
            <a:pathLst>
              <a:path w="2947924" h="352840">
                <a:moveTo>
                  <a:pt x="0" y="0"/>
                </a:moveTo>
                <a:lnTo>
                  <a:pt x="2947924" y="0"/>
                </a:lnTo>
                <a:lnTo>
                  <a:pt x="2947924" y="352840"/>
                </a:lnTo>
                <a:lnTo>
                  <a:pt x="0" y="352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76624" y="3762905"/>
            <a:ext cx="9104969" cy="6066186"/>
          </a:xfrm>
          <a:custGeom>
            <a:avLst/>
            <a:gdLst/>
            <a:ahLst/>
            <a:cxnLst/>
            <a:rect l="l" t="t" r="r" b="b"/>
            <a:pathLst>
              <a:path w="9104969" h="6066186">
                <a:moveTo>
                  <a:pt x="0" y="0"/>
                </a:moveTo>
                <a:lnTo>
                  <a:pt x="9104970" y="0"/>
                </a:lnTo>
                <a:lnTo>
                  <a:pt x="9104970" y="6066186"/>
                </a:lnTo>
                <a:lnTo>
                  <a:pt x="0" y="6066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943515"/>
            <a:ext cx="8017555" cy="258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8"/>
              </a:lnSpc>
            </a:pPr>
            <a:r>
              <a:rPr lang="en-US" sz="10206">
                <a:solidFill>
                  <a:srgbClr val="FFDE59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 FLOW DIAGRAM</a:t>
            </a:r>
          </a:p>
          <a:p>
            <a:pPr algn="l">
              <a:lnSpc>
                <a:spcPts val="6328"/>
              </a:lnSpc>
            </a:pPr>
            <a:endParaRPr lang="en-US" sz="10206">
              <a:solidFill>
                <a:srgbClr val="FFDE59"/>
              </a:solidFill>
              <a:latin typeface="RQND Pro UltraWide"/>
              <a:ea typeface="RQND Pro UltraWide"/>
              <a:cs typeface="RQND Pro UltraWide"/>
              <a:sym typeface="RQND Pro UltraWid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18966" y="2895920"/>
            <a:ext cx="581814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FFDE5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(Component Block Diagram)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790" y="1028700"/>
            <a:ext cx="2947924" cy="352840"/>
          </a:xfrm>
          <a:custGeom>
            <a:avLst/>
            <a:gdLst/>
            <a:ahLst/>
            <a:cxnLst/>
            <a:rect l="l" t="t" r="r" b="b"/>
            <a:pathLst>
              <a:path w="2947924" h="352840">
                <a:moveTo>
                  <a:pt x="0" y="0"/>
                </a:moveTo>
                <a:lnTo>
                  <a:pt x="2947925" y="0"/>
                </a:lnTo>
                <a:lnTo>
                  <a:pt x="2947925" y="352840"/>
                </a:lnTo>
                <a:lnTo>
                  <a:pt x="0" y="352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01076" y="139531"/>
            <a:ext cx="10409426" cy="9784861"/>
          </a:xfrm>
          <a:custGeom>
            <a:avLst/>
            <a:gdLst/>
            <a:ahLst/>
            <a:cxnLst/>
            <a:rect l="l" t="t" r="r" b="b"/>
            <a:pathLst>
              <a:path w="10409426" h="9784861">
                <a:moveTo>
                  <a:pt x="0" y="0"/>
                </a:moveTo>
                <a:lnTo>
                  <a:pt x="10409426" y="0"/>
                </a:lnTo>
                <a:lnTo>
                  <a:pt x="10409426" y="9784861"/>
                </a:lnTo>
                <a:lnTo>
                  <a:pt x="0" y="9784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3790" y="1476375"/>
            <a:ext cx="1473962" cy="836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3"/>
              </a:lnSpc>
            </a:pPr>
            <a:r>
              <a:rPr lang="en-US" sz="8038">
                <a:solidFill>
                  <a:srgbClr val="FFDE59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 FLOW   D</a:t>
            </a:r>
          </a:p>
          <a:p>
            <a:pPr algn="ctr">
              <a:lnSpc>
                <a:spcPts val="4983"/>
              </a:lnSpc>
            </a:pPr>
            <a:r>
              <a:rPr lang="en-US" sz="8038">
                <a:solidFill>
                  <a:srgbClr val="FFDE59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I</a:t>
            </a:r>
          </a:p>
          <a:p>
            <a:pPr algn="ctr">
              <a:lnSpc>
                <a:spcPts val="4983"/>
              </a:lnSpc>
            </a:pPr>
            <a:r>
              <a:rPr lang="en-US" sz="8038">
                <a:solidFill>
                  <a:srgbClr val="FFDE59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AGRAM</a:t>
            </a:r>
          </a:p>
          <a:p>
            <a:pPr algn="l">
              <a:lnSpc>
                <a:spcPts val="4983"/>
              </a:lnSpc>
            </a:pPr>
            <a:endParaRPr lang="en-US" sz="8038">
              <a:solidFill>
                <a:srgbClr val="FFDE59"/>
              </a:solidFill>
              <a:latin typeface="RQND Pro UltraWide"/>
              <a:ea typeface="RQND Pro UltraWide"/>
              <a:cs typeface="RQND Pro UltraWide"/>
              <a:sym typeface="RQND Pro UltraWid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77624" y="4232223"/>
            <a:ext cx="5732753" cy="5856862"/>
            <a:chOff x="0" y="0"/>
            <a:chExt cx="888153" cy="9073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8153" cy="907381"/>
            </a:xfrm>
            <a:custGeom>
              <a:avLst/>
              <a:gdLst/>
              <a:ahLst/>
              <a:cxnLst/>
              <a:rect l="l" t="t" r="r" b="b"/>
              <a:pathLst>
                <a:path w="888153" h="907381">
                  <a:moveTo>
                    <a:pt x="0" y="0"/>
                  </a:moveTo>
                  <a:lnTo>
                    <a:pt x="888153" y="0"/>
                  </a:lnTo>
                  <a:lnTo>
                    <a:pt x="888153" y="907381"/>
                  </a:lnTo>
                  <a:lnTo>
                    <a:pt x="0" y="907381"/>
                  </a:lnTo>
                  <a:close/>
                </a:path>
              </a:pathLst>
            </a:custGeom>
            <a:blipFill>
              <a:blip r:embed="rId2"/>
              <a:stretch>
                <a:fillRect l="-26671" r="-26671"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>
            <a:off x="1028700" y="4000024"/>
            <a:ext cx="16230600" cy="0"/>
          </a:xfrm>
          <a:prstGeom prst="line">
            <a:avLst/>
          </a:prstGeom>
          <a:ln w="9525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28700" y="3080688"/>
            <a:ext cx="2204220" cy="292194"/>
          </a:xfrm>
          <a:custGeom>
            <a:avLst/>
            <a:gdLst/>
            <a:ahLst/>
            <a:cxnLst/>
            <a:rect l="l" t="t" r="r" b="b"/>
            <a:pathLst>
              <a:path w="2204220" h="292194">
                <a:moveTo>
                  <a:pt x="0" y="0"/>
                </a:moveTo>
                <a:lnTo>
                  <a:pt x="2204220" y="0"/>
                </a:lnTo>
                <a:lnTo>
                  <a:pt x="2204220" y="292194"/>
                </a:lnTo>
                <a:lnTo>
                  <a:pt x="0" y="292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6035" y="966678"/>
            <a:ext cx="18066427" cy="2603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4"/>
              </a:lnSpc>
            </a:pPr>
            <a:r>
              <a:rPr lang="en-US" sz="10249">
                <a:solidFill>
                  <a:srgbClr val="FFDE59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C PROGRAMMING CONCEPTS &amp; DESIGN PRINCIPLES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7914" y="4808538"/>
            <a:ext cx="4219496" cy="2674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Program Entry: setup() + loop() in Arduino.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Sequential, Conditional, Iterative: if/else, loops, switch-case.</a:t>
            </a:r>
          </a:p>
          <a:p>
            <a:pPr algn="l">
              <a:lnSpc>
                <a:spcPts val="4059"/>
              </a:lnSpc>
            </a:pPr>
            <a:endParaRPr lang="en-US" sz="2499" spc="-49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15055080" y="3080688"/>
            <a:ext cx="2204220" cy="292194"/>
          </a:xfrm>
          <a:custGeom>
            <a:avLst/>
            <a:gdLst/>
            <a:ahLst/>
            <a:cxnLst/>
            <a:rect l="l" t="t" r="r" b="b"/>
            <a:pathLst>
              <a:path w="2204220" h="292194">
                <a:moveTo>
                  <a:pt x="2204220" y="0"/>
                </a:moveTo>
                <a:lnTo>
                  <a:pt x="0" y="0"/>
                </a:lnTo>
                <a:lnTo>
                  <a:pt x="0" y="292194"/>
                </a:lnTo>
                <a:lnTo>
                  <a:pt x="2204220" y="292194"/>
                </a:lnTo>
                <a:lnTo>
                  <a:pt x="220422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08458" y="4376261"/>
            <a:ext cx="5248924" cy="46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2"/>
              </a:lnSpc>
              <a:spcBef>
                <a:spcPct val="0"/>
              </a:spcBef>
            </a:pPr>
            <a:r>
              <a:rPr lang="en-US" sz="2680">
                <a:solidFill>
                  <a:srgbClr val="FFDE5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1. BASIC STRUCTURE &amp; FLOW: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84384" y="4310221"/>
            <a:ext cx="5741393" cy="53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2"/>
              </a:lnSpc>
              <a:spcBef>
                <a:spcPct val="0"/>
              </a:spcBef>
            </a:pPr>
            <a:r>
              <a:rPr lang="en-US" sz="3080">
                <a:solidFill>
                  <a:srgbClr val="FFDE5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3. FUNCTIONS &amp; MODULARITY: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43202" y="4918508"/>
            <a:ext cx="5384349" cy="3840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8868" lvl="1" indent="-234434" algn="l">
              <a:lnSpc>
                <a:spcPts val="3040"/>
              </a:lnSpc>
              <a:buFont typeface="Arial"/>
              <a:buChar char="•"/>
            </a:pPr>
            <a:r>
              <a:rPr lang="en-US" sz="21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DECOMPOSITION: BREAK TASKS INTO REUSABLE FUNCTIONS (E.G., READSENSOR()).</a:t>
            </a:r>
          </a:p>
          <a:p>
            <a:pPr marL="468868" lvl="1" indent="-234434" algn="l">
              <a:lnSpc>
                <a:spcPts val="3040"/>
              </a:lnSpc>
              <a:buFont typeface="Arial"/>
              <a:buChar char="•"/>
            </a:pPr>
            <a:r>
              <a:rPr lang="en-US" sz="21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PARAMETERS: PASS BY VALUE OR POINTER.</a:t>
            </a:r>
          </a:p>
          <a:p>
            <a:pPr marL="468868" lvl="1" indent="-234434" algn="l">
              <a:lnSpc>
                <a:spcPts val="3040"/>
              </a:lnSpc>
              <a:buFont typeface="Arial"/>
              <a:buChar char="•"/>
            </a:pPr>
            <a:r>
              <a:rPr lang="en-US" sz="21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RETURN VALUES: GET RESULTS FROM FUNCTIONS.</a:t>
            </a:r>
          </a:p>
          <a:p>
            <a:pPr marL="468868" lvl="1" indent="-234434" algn="l">
              <a:lnSpc>
                <a:spcPts val="3040"/>
              </a:lnSpc>
              <a:buFont typeface="Arial"/>
              <a:buChar char="•"/>
            </a:pPr>
            <a:r>
              <a:rPr lang="en-US" sz="217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MODULAR: SEPARATE .C AND .H FILES.</a:t>
            </a:r>
          </a:p>
          <a:p>
            <a:pPr algn="l">
              <a:lnSpc>
                <a:spcPts val="3040"/>
              </a:lnSpc>
            </a:pPr>
            <a:endParaRPr lang="en-US" sz="2171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66211" y="7184138"/>
            <a:ext cx="3820882" cy="53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2"/>
              </a:lnSpc>
              <a:spcBef>
                <a:spcPct val="0"/>
              </a:spcBef>
            </a:pPr>
            <a:r>
              <a:rPr lang="en-US" sz="3080">
                <a:solidFill>
                  <a:srgbClr val="FFDE5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2. ABSTRACTION: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6211" y="7825370"/>
            <a:ext cx="5729596" cy="215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380" lvl="1" indent="-263190" algn="l">
              <a:lnSpc>
                <a:spcPts val="3413"/>
              </a:lnSpc>
              <a:buFont typeface="Arial"/>
              <a:buChar char="•"/>
            </a:pPr>
            <a:r>
              <a:rPr lang="en-US" sz="243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HIDE DETAILS: E.G., MOVEFORWARD() INSTEAD OF RAW PINS.</a:t>
            </a:r>
          </a:p>
          <a:p>
            <a:pPr marL="526380" lvl="1" indent="-263190" algn="l">
              <a:lnSpc>
                <a:spcPts val="3413"/>
              </a:lnSpc>
              <a:buFont typeface="Arial"/>
              <a:buChar char="•"/>
            </a:pPr>
            <a:r>
              <a:rPr lang="en-US" sz="243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IMPROVES READABILITY.</a:t>
            </a:r>
          </a:p>
          <a:p>
            <a:pPr algn="l">
              <a:lnSpc>
                <a:spcPts val="3413"/>
              </a:lnSpc>
            </a:pPr>
            <a:endParaRPr lang="en-US" sz="2438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49024" y="4172335"/>
            <a:ext cx="5732753" cy="5856862"/>
            <a:chOff x="0" y="0"/>
            <a:chExt cx="888153" cy="9073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8153" cy="907381"/>
            </a:xfrm>
            <a:custGeom>
              <a:avLst/>
              <a:gdLst/>
              <a:ahLst/>
              <a:cxnLst/>
              <a:rect l="l" t="t" r="r" b="b"/>
              <a:pathLst>
                <a:path w="888153" h="907381">
                  <a:moveTo>
                    <a:pt x="0" y="0"/>
                  </a:moveTo>
                  <a:lnTo>
                    <a:pt x="888153" y="0"/>
                  </a:lnTo>
                  <a:lnTo>
                    <a:pt x="888153" y="907381"/>
                  </a:lnTo>
                  <a:lnTo>
                    <a:pt x="0" y="9073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AutoShape 4"/>
          <p:cNvSpPr/>
          <p:nvPr/>
        </p:nvSpPr>
        <p:spPr>
          <a:xfrm>
            <a:off x="1028700" y="3763557"/>
            <a:ext cx="16230600" cy="0"/>
          </a:xfrm>
          <a:prstGeom prst="line">
            <a:avLst/>
          </a:prstGeom>
          <a:ln w="9525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28700" y="3080688"/>
            <a:ext cx="2204220" cy="292194"/>
          </a:xfrm>
          <a:custGeom>
            <a:avLst/>
            <a:gdLst/>
            <a:ahLst/>
            <a:cxnLst/>
            <a:rect l="l" t="t" r="r" b="b"/>
            <a:pathLst>
              <a:path w="2204220" h="292194">
                <a:moveTo>
                  <a:pt x="0" y="0"/>
                </a:moveTo>
                <a:lnTo>
                  <a:pt x="2204220" y="0"/>
                </a:lnTo>
                <a:lnTo>
                  <a:pt x="2204220" y="292194"/>
                </a:lnTo>
                <a:lnTo>
                  <a:pt x="0" y="292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6035" y="966678"/>
            <a:ext cx="18066427" cy="2603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4"/>
              </a:lnSpc>
            </a:pPr>
            <a:r>
              <a:rPr lang="en-US" sz="10249">
                <a:solidFill>
                  <a:srgbClr val="FFDE59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C PROGRAMMING CONCEPTS &amp; DESIGN PRINCIPLES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15055080" y="3080688"/>
            <a:ext cx="2204220" cy="292194"/>
          </a:xfrm>
          <a:custGeom>
            <a:avLst/>
            <a:gdLst/>
            <a:ahLst/>
            <a:cxnLst/>
            <a:rect l="l" t="t" r="r" b="b"/>
            <a:pathLst>
              <a:path w="2204220" h="292194">
                <a:moveTo>
                  <a:pt x="2204220" y="0"/>
                </a:moveTo>
                <a:lnTo>
                  <a:pt x="0" y="0"/>
                </a:lnTo>
                <a:lnTo>
                  <a:pt x="0" y="292194"/>
                </a:lnTo>
                <a:lnTo>
                  <a:pt x="2204220" y="292194"/>
                </a:lnTo>
                <a:lnTo>
                  <a:pt x="22042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4646367"/>
            <a:ext cx="6510644" cy="107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7" dirty="0">
                <a:solidFill>
                  <a:srgbClr val="FFDE5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4. STRUCTURES &amp; DATA GROUPING: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9625" y="5858507"/>
            <a:ext cx="5020324" cy="282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3366" lvl="1" indent="-286683" algn="l">
              <a:lnSpc>
                <a:spcPts val="3717"/>
              </a:lnSpc>
              <a:buFont typeface="Arial"/>
              <a:buChar char="•"/>
            </a:pPr>
            <a:r>
              <a:rPr lang="en-US" sz="2655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STRUCT: BUNDLE VARIABLES (E.G., SENSOR DATA).</a:t>
            </a:r>
          </a:p>
          <a:p>
            <a:pPr marL="573366" lvl="1" indent="-286683" algn="l">
              <a:lnSpc>
                <a:spcPts val="3717"/>
              </a:lnSpc>
              <a:buFont typeface="Arial"/>
              <a:buChar char="•"/>
            </a:pPr>
            <a:r>
              <a:rPr lang="en-US" sz="2655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COMBINE WITH POINTERS FOR DYNAMICS.</a:t>
            </a:r>
          </a:p>
          <a:p>
            <a:pPr algn="l">
              <a:lnSpc>
                <a:spcPts val="3717"/>
              </a:lnSpc>
            </a:pPr>
            <a:endParaRPr lang="en-US" sz="2655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1694536" y="6836234"/>
            <a:ext cx="6172423" cy="3009008"/>
            <a:chOff x="0" y="0"/>
            <a:chExt cx="8229897" cy="4012010"/>
          </a:xfrm>
        </p:grpSpPr>
        <p:sp>
          <p:nvSpPr>
            <p:cNvPr id="11" name="TextBox 11"/>
            <p:cNvSpPr txBox="1"/>
            <p:nvPr/>
          </p:nvSpPr>
          <p:spPr>
            <a:xfrm>
              <a:off x="880942" y="819155"/>
              <a:ext cx="7348955" cy="3192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4590" lvl="1" indent="-297295" algn="l">
                <a:lnSpc>
                  <a:spcPts val="3855"/>
                </a:lnSpc>
                <a:buFont typeface="Arial"/>
                <a:buChar char="•"/>
              </a:pPr>
              <a:r>
                <a:rPr lang="en-US" sz="2754" spc="-55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Headers: Declarations for motors/sensors.</a:t>
              </a:r>
            </a:p>
            <a:p>
              <a:pPr marL="594590" lvl="1" indent="-297295" algn="l">
                <a:lnSpc>
                  <a:spcPts val="3855"/>
                </a:lnSpc>
                <a:buFont typeface="Arial"/>
                <a:buChar char="•"/>
              </a:pPr>
              <a:r>
                <a:rPr lang="en-US" sz="2754" spc="-55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Libraries: </a:t>
              </a:r>
              <a:r>
                <a:rPr lang="en-US" sz="2754" spc="-55" dirty="0" err="1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WiFi</a:t>
              </a:r>
              <a:r>
                <a:rPr lang="en-US" sz="2754" spc="-55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, etc.; DRY principle.</a:t>
              </a:r>
            </a:p>
            <a:p>
              <a:pPr algn="ctr">
                <a:lnSpc>
                  <a:spcPts val="3855"/>
                </a:lnSpc>
                <a:spcBef>
                  <a:spcPct val="0"/>
                </a:spcBef>
              </a:pPr>
              <a:endParaRPr lang="en-US" sz="2754" spc="-55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6623137" cy="609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07"/>
                </a:lnSpc>
                <a:spcBef>
                  <a:spcPct val="0"/>
                </a:spcBef>
              </a:pPr>
              <a:r>
                <a:rPr lang="en-US" sz="2719" dirty="0">
                  <a:solidFill>
                    <a:srgbClr val="FFDE59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6. CODE REUSABILITY: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38976" y="4349548"/>
            <a:ext cx="6984615" cy="2751217"/>
            <a:chOff x="0" y="0"/>
            <a:chExt cx="9312820" cy="366829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5591445" cy="704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61"/>
                </a:lnSpc>
                <a:spcBef>
                  <a:spcPct val="0"/>
                </a:spcBef>
              </a:pPr>
              <a:r>
                <a:rPr lang="en-US" sz="3186" dirty="0">
                  <a:solidFill>
                    <a:srgbClr val="FFDE59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5. DATA &amp; VARIABLES: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42121"/>
              <a:ext cx="9312820" cy="2826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3287" lvl="1" indent="-261643" algn="l">
                <a:lnSpc>
                  <a:spcPts val="3393"/>
                </a:lnSpc>
                <a:buFont typeface="Arial"/>
                <a:buChar char="•"/>
              </a:pPr>
              <a:r>
                <a:rPr lang="en-US" sz="2423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PRIMITIVE TYPES: INT, FLOAT, CHAR, UNSIGNED, BOOL.</a:t>
              </a:r>
            </a:p>
            <a:p>
              <a:pPr marL="523287" lvl="1" indent="-261643" algn="l">
                <a:lnSpc>
                  <a:spcPts val="3393"/>
                </a:lnSpc>
                <a:buFont typeface="Arial"/>
                <a:buChar char="•"/>
              </a:pPr>
              <a:r>
                <a:rPr lang="en-US" sz="2423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CONSTANTS &amp; MACROS: CONST</a:t>
              </a:r>
            </a:p>
            <a:p>
              <a:pPr algn="l">
                <a:lnSpc>
                  <a:spcPts val="3393"/>
                </a:lnSpc>
              </a:pPr>
              <a:endParaRPr lang="en-US" sz="2423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  <a:p>
              <a:pPr algn="l">
                <a:lnSpc>
                  <a:spcPts val="3393"/>
                </a:lnSpc>
              </a:pPr>
              <a:endParaRPr lang="en-US" sz="2423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49024" y="3958819"/>
            <a:ext cx="5968072" cy="6097275"/>
            <a:chOff x="0" y="0"/>
            <a:chExt cx="888153" cy="90738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88153" cy="907381"/>
            </a:xfrm>
            <a:custGeom>
              <a:avLst/>
              <a:gdLst/>
              <a:ahLst/>
              <a:cxnLst/>
              <a:rect l="l" t="t" r="r" b="b"/>
              <a:pathLst>
                <a:path w="888153" h="907381">
                  <a:moveTo>
                    <a:pt x="0" y="0"/>
                  </a:moveTo>
                  <a:lnTo>
                    <a:pt x="888153" y="0"/>
                  </a:lnTo>
                  <a:lnTo>
                    <a:pt x="888153" y="907381"/>
                  </a:lnTo>
                  <a:lnTo>
                    <a:pt x="0" y="9073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6049024" y="3958819"/>
            <a:ext cx="5968072" cy="6097275"/>
            <a:chOff x="0" y="0"/>
            <a:chExt cx="888153" cy="90738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88153" cy="907381"/>
            </a:xfrm>
            <a:custGeom>
              <a:avLst/>
              <a:gdLst/>
              <a:ahLst/>
              <a:cxnLst/>
              <a:rect l="l" t="t" r="r" b="b"/>
              <a:pathLst>
                <a:path w="888153" h="907381">
                  <a:moveTo>
                    <a:pt x="0" y="0"/>
                  </a:moveTo>
                  <a:lnTo>
                    <a:pt x="888153" y="0"/>
                  </a:lnTo>
                  <a:lnTo>
                    <a:pt x="888153" y="907381"/>
                  </a:lnTo>
                  <a:lnTo>
                    <a:pt x="0" y="907381"/>
                  </a:lnTo>
                  <a:close/>
                </a:path>
              </a:pathLst>
            </a:custGeom>
            <a:blipFill>
              <a:blip r:embed="rId4"/>
              <a:stretch>
                <a:fillRect l="-26671" r="-26671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87711" y="2386768"/>
            <a:ext cx="16230600" cy="0"/>
          </a:xfrm>
          <a:prstGeom prst="line">
            <a:avLst/>
          </a:prstGeom>
          <a:ln w="9525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1781967"/>
            <a:ext cx="2204220" cy="292194"/>
          </a:xfrm>
          <a:custGeom>
            <a:avLst/>
            <a:gdLst/>
            <a:ahLst/>
            <a:cxnLst/>
            <a:rect l="l" t="t" r="r" b="b"/>
            <a:pathLst>
              <a:path w="2204220" h="292194">
                <a:moveTo>
                  <a:pt x="0" y="0"/>
                </a:moveTo>
                <a:lnTo>
                  <a:pt x="2204220" y="0"/>
                </a:lnTo>
                <a:lnTo>
                  <a:pt x="2204220" y="292194"/>
                </a:lnTo>
                <a:lnTo>
                  <a:pt x="0" y="292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055080" y="1781967"/>
            <a:ext cx="2204220" cy="292194"/>
          </a:xfrm>
          <a:custGeom>
            <a:avLst/>
            <a:gdLst/>
            <a:ahLst/>
            <a:cxnLst/>
            <a:rect l="l" t="t" r="r" b="b"/>
            <a:pathLst>
              <a:path w="2204220" h="292194">
                <a:moveTo>
                  <a:pt x="2204220" y="0"/>
                </a:moveTo>
                <a:lnTo>
                  <a:pt x="0" y="0"/>
                </a:lnTo>
                <a:lnTo>
                  <a:pt x="0" y="292194"/>
                </a:lnTo>
                <a:lnTo>
                  <a:pt x="2204220" y="292194"/>
                </a:lnTo>
                <a:lnTo>
                  <a:pt x="22042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7114127"/>
            <a:ext cx="11089809" cy="0"/>
          </a:xfrm>
          <a:prstGeom prst="line">
            <a:avLst/>
          </a:prstGeom>
          <a:ln w="9525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592870" y="2618598"/>
            <a:ext cx="6050070" cy="4205189"/>
            <a:chOff x="0" y="0"/>
            <a:chExt cx="8066760" cy="5606918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7213228" cy="1228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90"/>
                </a:lnSpc>
                <a:spcBef>
                  <a:spcPct val="0"/>
                </a:spcBef>
              </a:pPr>
              <a:r>
                <a:rPr lang="en-US" sz="2707">
                  <a:solidFill>
                    <a:srgbClr val="FFDE59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9. POINTERS &amp; MEMORY MANAGEMENT: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19854" y="1418884"/>
              <a:ext cx="7546906" cy="4188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0387" lvl="1" indent="-240193" algn="l">
                <a:lnSpc>
                  <a:spcPts val="3115"/>
                </a:lnSpc>
                <a:buFont typeface="Arial"/>
                <a:buChar char="•"/>
              </a:pPr>
              <a:r>
                <a:rPr lang="en-US" sz="2225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PASS BY REFERENCE VS PASS BY VALUE</a:t>
              </a:r>
            </a:p>
            <a:p>
              <a:pPr marL="480387" lvl="1" indent="-240193" algn="l">
                <a:lnSpc>
                  <a:spcPts val="3115"/>
                </a:lnSpc>
                <a:buFont typeface="Arial"/>
                <a:buChar char="•"/>
              </a:pPr>
              <a:r>
                <a:rPr lang="en-US" sz="2225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DIRECT MEMORY MODIFICATION</a:t>
              </a:r>
            </a:p>
            <a:p>
              <a:pPr marL="480387" lvl="1" indent="-240193" algn="l">
                <a:lnSpc>
                  <a:spcPts val="3115"/>
                </a:lnSpc>
                <a:buFont typeface="Arial"/>
                <a:buChar char="•"/>
              </a:pPr>
              <a:r>
                <a:rPr lang="en-US" sz="2225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STRUCTURE MEMBER ACCESS VIA POINTERS</a:t>
              </a:r>
            </a:p>
            <a:p>
              <a:pPr marL="480387" lvl="1" indent="-240193" algn="l">
                <a:lnSpc>
                  <a:spcPts val="3115"/>
                </a:lnSpc>
                <a:buFont typeface="Arial"/>
                <a:buChar char="•"/>
              </a:pPr>
              <a:r>
                <a:rPr lang="en-US" sz="2225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POINTER AS FUNCTION ARGUMENTS</a:t>
              </a:r>
            </a:p>
            <a:p>
              <a:pPr marL="480387" lvl="1" indent="-240193" algn="l">
                <a:lnSpc>
                  <a:spcPts val="3115"/>
                </a:lnSpc>
                <a:buFont typeface="Arial"/>
                <a:buChar char="•"/>
              </a:pPr>
              <a:r>
                <a:rPr lang="en-US" sz="2225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MEMORY EFFICIENCY BENEFITS</a:t>
              </a:r>
            </a:p>
            <a:p>
              <a:pPr marL="480387" lvl="1" indent="-240193" algn="l">
                <a:lnSpc>
                  <a:spcPts val="3115"/>
                </a:lnSpc>
                <a:buFont typeface="Arial"/>
                <a:buChar char="•"/>
              </a:pPr>
              <a:r>
                <a:rPr lang="en-US" sz="2225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PREVENTING NULL POINTER ISSUES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823216" y="718280"/>
            <a:ext cx="11589377" cy="166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6"/>
              </a:lnSpc>
            </a:pPr>
            <a:r>
              <a:rPr lang="en-US" sz="6574">
                <a:solidFill>
                  <a:srgbClr val="FFDE59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C PROGRAMMING CONCEPTS &amp; DESIGN PRINCIPLES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10350" y="2618598"/>
            <a:ext cx="4581314" cy="4127455"/>
            <a:chOff x="0" y="0"/>
            <a:chExt cx="6108419" cy="550327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66675"/>
              <a:ext cx="6108419" cy="603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3"/>
                </a:lnSpc>
                <a:spcBef>
                  <a:spcPct val="0"/>
                </a:spcBef>
              </a:pPr>
              <a:r>
                <a:rPr lang="en-US" sz="2645">
                  <a:solidFill>
                    <a:srgbClr val="FFDE59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7. EVENT HANDLING :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23930" y="759240"/>
              <a:ext cx="4258798" cy="4744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7772" lvl="1" indent="-218886" algn="l">
                <a:lnSpc>
                  <a:spcPts val="2838"/>
                </a:lnSpc>
                <a:buFont typeface="Arial"/>
                <a:buChar char="•"/>
              </a:pPr>
              <a:r>
                <a:rPr lang="en-US" sz="2027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POLLING-BASED EVENT DETECTION</a:t>
              </a:r>
            </a:p>
            <a:p>
              <a:pPr marL="437772" lvl="1" indent="-218886" algn="l">
                <a:lnSpc>
                  <a:spcPts val="2838"/>
                </a:lnSpc>
                <a:buFont typeface="Arial"/>
                <a:buChar char="•"/>
              </a:pPr>
              <a:r>
                <a:rPr lang="en-US" sz="2027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TIME-BASED EVENT MANAGEMENT</a:t>
              </a:r>
            </a:p>
            <a:p>
              <a:pPr marL="437772" lvl="1" indent="-218886" algn="l">
                <a:lnSpc>
                  <a:spcPts val="2838"/>
                </a:lnSpc>
                <a:buFont typeface="Arial"/>
                <a:buChar char="•"/>
              </a:pPr>
              <a:r>
                <a:rPr lang="en-US" sz="2027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STATE-DRIVEN EVENT RESPONSE</a:t>
              </a:r>
            </a:p>
            <a:p>
              <a:pPr marL="437772" lvl="1" indent="-218886" algn="l">
                <a:lnSpc>
                  <a:spcPts val="2838"/>
                </a:lnSpc>
                <a:buFont typeface="Arial"/>
                <a:buChar char="•"/>
              </a:pPr>
              <a:r>
                <a:rPr lang="en-US" sz="2027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CONNECTION STATE EVENTS</a:t>
              </a:r>
            </a:p>
            <a:p>
              <a:pPr marL="437772" lvl="1" indent="-218886" algn="l">
                <a:lnSpc>
                  <a:spcPts val="2838"/>
                </a:lnSpc>
                <a:buFont typeface="Arial"/>
                <a:buChar char="•"/>
              </a:pPr>
              <a:r>
                <a:rPr lang="en-US" sz="2027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REAL-TIME SENSOR EVENTS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2833" y="7404639"/>
            <a:ext cx="11133049" cy="2496637"/>
            <a:chOff x="0" y="0"/>
            <a:chExt cx="14844066" cy="332885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47625"/>
              <a:ext cx="7260187" cy="561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2"/>
                </a:lnSpc>
                <a:spcBef>
                  <a:spcPct val="0"/>
                </a:spcBef>
              </a:pPr>
              <a:r>
                <a:rPr lang="en-US" sz="2530">
                  <a:solidFill>
                    <a:srgbClr val="FFDE59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8. DEFENSIVE PROGRAMMING: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77990" y="856617"/>
              <a:ext cx="6982198" cy="2443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4128" lvl="1" indent="-227064" algn="l">
                <a:lnSpc>
                  <a:spcPts val="2944"/>
                </a:lnSpc>
                <a:buFont typeface="Arial"/>
                <a:buChar char="•"/>
              </a:pPr>
              <a:r>
                <a:rPr lang="en-US" sz="2103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INPUT VALIDATION &amp; SANITIZATION</a:t>
              </a:r>
            </a:p>
            <a:p>
              <a:pPr marL="454128" lvl="1" indent="-227064" algn="l">
                <a:lnSpc>
                  <a:spcPts val="2944"/>
                </a:lnSpc>
                <a:buFont typeface="Arial"/>
                <a:buChar char="•"/>
              </a:pPr>
              <a:r>
                <a:rPr lang="en-US" sz="2103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SENSOR READING VALIDATION</a:t>
              </a:r>
            </a:p>
            <a:p>
              <a:pPr marL="454128" lvl="1" indent="-227064" algn="l">
                <a:lnSpc>
                  <a:spcPts val="2944"/>
                </a:lnSpc>
                <a:buFont typeface="Arial"/>
                <a:buChar char="•"/>
              </a:pPr>
              <a:r>
                <a:rPr lang="en-US" sz="2103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CONNECTION STATE CHECKING</a:t>
              </a:r>
            </a:p>
            <a:p>
              <a:pPr marL="454128" lvl="1" indent="-227064" algn="l">
                <a:lnSpc>
                  <a:spcPts val="2944"/>
                </a:lnSpc>
                <a:buFont typeface="Arial"/>
                <a:buChar char="•"/>
              </a:pPr>
              <a:r>
                <a:rPr lang="en-US" sz="2103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TIMEOUT PROTECTION</a:t>
              </a:r>
            </a:p>
            <a:p>
              <a:pPr algn="l">
                <a:lnSpc>
                  <a:spcPts val="2944"/>
                </a:lnSpc>
              </a:pPr>
              <a:endParaRPr lang="en-US" sz="210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194896" y="847092"/>
              <a:ext cx="7649170" cy="2481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5103" lvl="1" indent="-237551" algn="l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SAFE MODE TRANSITIONS</a:t>
              </a:r>
            </a:p>
            <a:p>
              <a:pPr marL="475103" lvl="1" indent="-237551" algn="l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Boundary Checks &amp; Safe Defaults</a:t>
              </a:r>
            </a:p>
            <a:p>
              <a:pPr marL="475103" lvl="1" indent="-237551" algn="l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Error Recovery Strategies</a:t>
              </a:r>
            </a:p>
            <a:p>
              <a:pPr marL="475103" lvl="1" indent="-237551" algn="l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Initialization Safety</a:t>
              </a:r>
            </a:p>
            <a:p>
              <a:pPr algn="l">
                <a:lnSpc>
                  <a:spcPts val="2522"/>
                </a:lnSpc>
                <a:spcBef>
                  <a:spcPct val="0"/>
                </a:spcBef>
              </a:pPr>
              <a:endParaRPr lang="en-US" sz="2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555247" y="2796116"/>
            <a:ext cx="5732753" cy="5856862"/>
            <a:chOff x="0" y="0"/>
            <a:chExt cx="7643671" cy="7809149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7643671" cy="7809149"/>
              <a:chOff x="0" y="0"/>
              <a:chExt cx="888153" cy="90738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88153" cy="907381"/>
              </a:xfrm>
              <a:custGeom>
                <a:avLst/>
                <a:gdLst/>
                <a:ahLst/>
                <a:cxnLst/>
                <a:rect l="l" t="t" r="r" b="b"/>
                <a:pathLst>
                  <a:path w="888153" h="907381">
                    <a:moveTo>
                      <a:pt x="0" y="0"/>
                    </a:moveTo>
                    <a:lnTo>
                      <a:pt x="888153" y="0"/>
                    </a:lnTo>
                    <a:lnTo>
                      <a:pt x="888153" y="907381"/>
                    </a:lnTo>
                    <a:lnTo>
                      <a:pt x="0" y="907381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1082" r="-1082"/>
                </a:stretch>
              </a:blip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6673172" y="7036716"/>
              <a:ext cx="970499" cy="772433"/>
              <a:chOff x="0" y="0"/>
              <a:chExt cx="191704" cy="15257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1704" cy="152579"/>
              </a:xfrm>
              <a:custGeom>
                <a:avLst/>
                <a:gdLst/>
                <a:ahLst/>
                <a:cxnLst/>
                <a:rect l="l" t="t" r="r" b="b"/>
                <a:pathLst>
                  <a:path w="191704" h="152579">
                    <a:moveTo>
                      <a:pt x="0" y="0"/>
                    </a:moveTo>
                    <a:lnTo>
                      <a:pt x="191704" y="0"/>
                    </a:lnTo>
                    <a:lnTo>
                      <a:pt x="191704" y="152579"/>
                    </a:lnTo>
                    <a:lnTo>
                      <a:pt x="0" y="15257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91704" cy="1906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93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673172" y="0"/>
              <a:ext cx="970499" cy="772433"/>
              <a:chOff x="0" y="0"/>
              <a:chExt cx="191704" cy="15257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704" cy="152579"/>
              </a:xfrm>
              <a:custGeom>
                <a:avLst/>
                <a:gdLst/>
                <a:ahLst/>
                <a:cxnLst/>
                <a:rect l="l" t="t" r="r" b="b"/>
                <a:pathLst>
                  <a:path w="191704" h="152579">
                    <a:moveTo>
                      <a:pt x="0" y="0"/>
                    </a:moveTo>
                    <a:lnTo>
                      <a:pt x="191704" y="0"/>
                    </a:lnTo>
                    <a:lnTo>
                      <a:pt x="191704" y="152579"/>
                    </a:lnTo>
                    <a:lnTo>
                      <a:pt x="0" y="15257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91704" cy="1906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93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7036716"/>
              <a:ext cx="970499" cy="772433"/>
              <a:chOff x="0" y="0"/>
              <a:chExt cx="191704" cy="15257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91704" cy="152579"/>
              </a:xfrm>
              <a:custGeom>
                <a:avLst/>
                <a:gdLst/>
                <a:ahLst/>
                <a:cxnLst/>
                <a:rect l="l" t="t" r="r" b="b"/>
                <a:pathLst>
                  <a:path w="191704" h="152579">
                    <a:moveTo>
                      <a:pt x="0" y="0"/>
                    </a:moveTo>
                    <a:lnTo>
                      <a:pt x="191704" y="0"/>
                    </a:lnTo>
                    <a:lnTo>
                      <a:pt x="191704" y="152579"/>
                    </a:lnTo>
                    <a:lnTo>
                      <a:pt x="0" y="15257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191704" cy="1906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93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0"/>
              <a:ext cx="970499" cy="772433"/>
              <a:chOff x="0" y="0"/>
              <a:chExt cx="191704" cy="152579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91704" cy="152579"/>
              </a:xfrm>
              <a:custGeom>
                <a:avLst/>
                <a:gdLst/>
                <a:ahLst/>
                <a:cxnLst/>
                <a:rect l="l" t="t" r="r" b="b"/>
                <a:pathLst>
                  <a:path w="191704" h="152579">
                    <a:moveTo>
                      <a:pt x="0" y="0"/>
                    </a:moveTo>
                    <a:lnTo>
                      <a:pt x="191704" y="0"/>
                    </a:lnTo>
                    <a:lnTo>
                      <a:pt x="191704" y="152579"/>
                    </a:lnTo>
                    <a:lnTo>
                      <a:pt x="0" y="15257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191704" cy="1906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93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4064" y="4131322"/>
            <a:ext cx="5732753" cy="5856862"/>
            <a:chOff x="0" y="0"/>
            <a:chExt cx="888153" cy="9073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8153" cy="907381"/>
            </a:xfrm>
            <a:custGeom>
              <a:avLst/>
              <a:gdLst/>
              <a:ahLst/>
              <a:cxnLst/>
              <a:rect l="l" t="t" r="r" b="b"/>
              <a:pathLst>
                <a:path w="888153" h="907381">
                  <a:moveTo>
                    <a:pt x="0" y="0"/>
                  </a:moveTo>
                  <a:lnTo>
                    <a:pt x="888153" y="0"/>
                  </a:lnTo>
                  <a:lnTo>
                    <a:pt x="888153" y="907381"/>
                  </a:lnTo>
                  <a:lnTo>
                    <a:pt x="0" y="9073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AutoShape 4"/>
          <p:cNvSpPr/>
          <p:nvPr/>
        </p:nvSpPr>
        <p:spPr>
          <a:xfrm>
            <a:off x="1028700" y="3096439"/>
            <a:ext cx="16230600" cy="0"/>
          </a:xfrm>
          <a:prstGeom prst="line">
            <a:avLst/>
          </a:prstGeom>
          <a:ln w="9525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869799" y="2523726"/>
            <a:ext cx="2204220" cy="292194"/>
          </a:xfrm>
          <a:custGeom>
            <a:avLst/>
            <a:gdLst/>
            <a:ahLst/>
            <a:cxnLst/>
            <a:rect l="l" t="t" r="r" b="b"/>
            <a:pathLst>
              <a:path w="2204220" h="292194">
                <a:moveTo>
                  <a:pt x="0" y="0"/>
                </a:moveTo>
                <a:lnTo>
                  <a:pt x="2204220" y="0"/>
                </a:lnTo>
                <a:lnTo>
                  <a:pt x="2204220" y="292193"/>
                </a:lnTo>
                <a:lnTo>
                  <a:pt x="0" y="292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73241" y="131630"/>
            <a:ext cx="15786059" cy="227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2"/>
              </a:lnSpc>
            </a:pPr>
            <a:r>
              <a:rPr lang="en-US" sz="8955">
                <a:solidFill>
                  <a:srgbClr val="FFDE59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C PROGRAMMING CONCEPTS &amp; DESIGN PRINCIPLES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26721" y="5941269"/>
            <a:ext cx="3982648" cy="422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085" lvl="1" indent="-298543" algn="l">
              <a:lnSpc>
                <a:spcPts val="3871"/>
              </a:lnSpc>
              <a:buFont typeface="Arial"/>
              <a:buChar char="•"/>
            </a:pPr>
            <a:r>
              <a:rPr lang="en-US" sz="2765" b="1" spc="-5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enums :</a:t>
            </a:r>
            <a:r>
              <a:rPr lang="en-US" sz="2765" spc="-5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Commonly used for mode-based control: idle, forward, stop, etc.</a:t>
            </a:r>
          </a:p>
          <a:p>
            <a:pPr marL="597085" lvl="1" indent="-298543" algn="l">
              <a:lnSpc>
                <a:spcPts val="3871"/>
              </a:lnSpc>
              <a:buFont typeface="Arial"/>
              <a:buChar char="•"/>
            </a:pPr>
            <a:r>
              <a:rPr lang="en-US" sz="2765" b="1" spc="-55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switch-case: </a:t>
            </a:r>
            <a:r>
              <a:rPr lang="en-US" sz="2765" spc="-5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Uses switch-case to handle state behavior:</a:t>
            </a:r>
          </a:p>
          <a:p>
            <a:pPr algn="ctr">
              <a:lnSpc>
                <a:spcPts val="6291"/>
              </a:lnSpc>
              <a:spcBef>
                <a:spcPct val="0"/>
              </a:spcBef>
            </a:pPr>
            <a:endParaRPr lang="en-US" sz="2765" spc="-55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15083339" y="2523726"/>
            <a:ext cx="2204220" cy="292194"/>
          </a:xfrm>
          <a:custGeom>
            <a:avLst/>
            <a:gdLst/>
            <a:ahLst/>
            <a:cxnLst/>
            <a:rect l="l" t="t" r="r" b="b"/>
            <a:pathLst>
              <a:path w="2204220" h="292194">
                <a:moveTo>
                  <a:pt x="2204220" y="0"/>
                </a:moveTo>
                <a:lnTo>
                  <a:pt x="0" y="0"/>
                </a:lnTo>
                <a:lnTo>
                  <a:pt x="0" y="292193"/>
                </a:lnTo>
                <a:lnTo>
                  <a:pt x="2204220" y="292193"/>
                </a:lnTo>
                <a:lnTo>
                  <a:pt x="22042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693474" y="5426654"/>
            <a:ext cx="4034217" cy="103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8"/>
              </a:lnSpc>
              <a:spcBef>
                <a:spcPct val="0"/>
              </a:spcBef>
            </a:pPr>
            <a:r>
              <a:rPr lang="en-US" sz="2970">
                <a:solidFill>
                  <a:srgbClr val="FFDE5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13. STATE MACHINES:*</a:t>
            </a:r>
          </a:p>
          <a:p>
            <a:pPr algn="ctr">
              <a:lnSpc>
                <a:spcPts val="4158"/>
              </a:lnSpc>
              <a:spcBef>
                <a:spcPct val="0"/>
              </a:spcBef>
            </a:pPr>
            <a:endParaRPr lang="en-US" sz="2970">
              <a:solidFill>
                <a:srgbClr val="FFDE59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0" y="7427221"/>
            <a:ext cx="5984801" cy="96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FFDE5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11. DOCUMENTATION &amp; READABILITY: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9416" y="8495652"/>
            <a:ext cx="4249205" cy="128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2"/>
              </a:lnSpc>
              <a:spcBef>
                <a:spcPct val="0"/>
              </a:spcBef>
            </a:pPr>
            <a:r>
              <a:rPr lang="en-US" sz="248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NAMING CONVENTIONS; COMMENTS; INDENTATION.</a:t>
            </a:r>
          </a:p>
          <a:p>
            <a:pPr algn="ctr">
              <a:lnSpc>
                <a:spcPts val="3482"/>
              </a:lnSpc>
              <a:spcBef>
                <a:spcPct val="0"/>
              </a:spcBef>
            </a:pPr>
            <a:endParaRPr lang="en-US" sz="2487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46024" y="3320277"/>
            <a:ext cx="4855989" cy="484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  <a:spcBef>
                <a:spcPct val="0"/>
              </a:spcBef>
            </a:pPr>
            <a:r>
              <a:rPr lang="en-US" sz="2803">
                <a:solidFill>
                  <a:srgbClr val="FFDE5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10. ARRAYS &amp; STRINGS: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1989" y="3991263"/>
            <a:ext cx="4228625" cy="360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431" lvl="1" indent="-241216" algn="l">
              <a:lnSpc>
                <a:spcPts val="3128"/>
              </a:lnSpc>
              <a:buFont typeface="Arial"/>
              <a:buChar char="•"/>
            </a:pPr>
            <a:r>
              <a:rPr lang="en-US" sz="223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ARRAYS STORE MULTIPLE VALUES OF THE SAME TYPE IN CONTIGUOUS MEMORY.</a:t>
            </a:r>
          </a:p>
          <a:p>
            <a:pPr marL="482431" lvl="1" indent="-241216" algn="l">
              <a:lnSpc>
                <a:spcPts val="3128"/>
              </a:lnSpc>
              <a:buFont typeface="Arial"/>
              <a:buChar char="•"/>
            </a:pPr>
            <a:r>
              <a:rPr lang="en-US" sz="223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USEFUL FOR STORING SENSOR READINGS, PIN STATES, OR MOTOR SPEEDS.</a:t>
            </a:r>
          </a:p>
          <a:p>
            <a:pPr algn="ctr">
              <a:lnSpc>
                <a:spcPts val="3815"/>
              </a:lnSpc>
              <a:spcBef>
                <a:spcPct val="0"/>
              </a:spcBef>
            </a:pPr>
            <a:endParaRPr lang="en-US" sz="2234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605585" y="3320277"/>
            <a:ext cx="4209995" cy="459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8"/>
              </a:lnSpc>
              <a:spcBef>
                <a:spcPct val="0"/>
              </a:spcBef>
            </a:pPr>
            <a:r>
              <a:rPr lang="en-US" sz="2641">
                <a:solidFill>
                  <a:srgbClr val="FFDE5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12. BITWISE OPERATIONS: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52083" y="3861572"/>
            <a:ext cx="3517000" cy="185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098" lvl="1" indent="-282549" algn="l">
              <a:lnSpc>
                <a:spcPts val="3664"/>
              </a:lnSpc>
              <a:buFont typeface="Arial"/>
              <a:buChar char="•"/>
            </a:pPr>
            <a:r>
              <a:rPr lang="en-US" sz="261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 PORTS, MASKING: &amp;, |, ^, ~, &lt;&lt;, &gt;&gt;.</a:t>
            </a:r>
          </a:p>
          <a:p>
            <a:pPr algn="ctr">
              <a:lnSpc>
                <a:spcPts val="3664"/>
              </a:lnSpc>
              <a:spcBef>
                <a:spcPct val="0"/>
              </a:spcBef>
            </a:pPr>
            <a:endParaRPr lang="en-US" sz="2617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6115495" y="3958819"/>
            <a:ext cx="5901600" cy="6029364"/>
            <a:chOff x="0" y="0"/>
            <a:chExt cx="888153" cy="90738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88153" cy="907381"/>
            </a:xfrm>
            <a:custGeom>
              <a:avLst/>
              <a:gdLst/>
              <a:ahLst/>
              <a:cxnLst/>
              <a:rect l="l" t="t" r="r" b="b"/>
              <a:pathLst>
                <a:path w="888153" h="907381">
                  <a:moveTo>
                    <a:pt x="0" y="0"/>
                  </a:moveTo>
                  <a:lnTo>
                    <a:pt x="888153" y="0"/>
                  </a:lnTo>
                  <a:lnTo>
                    <a:pt x="888153" y="907381"/>
                  </a:lnTo>
                  <a:lnTo>
                    <a:pt x="0" y="907381"/>
                  </a:lnTo>
                  <a:close/>
                </a:path>
              </a:pathLst>
            </a:custGeom>
            <a:blipFill>
              <a:blip r:embed="rId4"/>
              <a:stretch>
                <a:fillRect l="-26671" r="-26671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3295" y="417839"/>
            <a:ext cx="16546006" cy="9451323"/>
            <a:chOff x="0" y="0"/>
            <a:chExt cx="22061340" cy="12601764"/>
          </a:xfrm>
        </p:grpSpPr>
        <p:grpSp>
          <p:nvGrpSpPr>
            <p:cNvPr id="3" name="Group 3"/>
            <p:cNvGrpSpPr/>
            <p:nvPr/>
          </p:nvGrpSpPr>
          <p:grpSpPr>
            <a:xfrm>
              <a:off x="12380958" y="0"/>
              <a:ext cx="9680382" cy="11478918"/>
              <a:chOff x="0" y="0"/>
              <a:chExt cx="950948" cy="112762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950948" cy="1127626"/>
              </a:xfrm>
              <a:custGeom>
                <a:avLst/>
                <a:gdLst/>
                <a:ahLst/>
                <a:cxnLst/>
                <a:rect l="l" t="t" r="r" b="b"/>
                <a:pathLst>
                  <a:path w="950948" h="1127626">
                    <a:moveTo>
                      <a:pt x="0" y="0"/>
                    </a:moveTo>
                    <a:lnTo>
                      <a:pt x="950948" y="0"/>
                    </a:lnTo>
                    <a:lnTo>
                      <a:pt x="950948" y="1127626"/>
                    </a:lnTo>
                    <a:lnTo>
                      <a:pt x="0" y="1127626"/>
                    </a:lnTo>
                    <a:close/>
                  </a:path>
                </a:pathLst>
              </a:custGeom>
              <a:blipFill>
                <a:blip r:embed="rId2"/>
                <a:stretch>
                  <a:fillRect t="-1006" b="-1006"/>
                </a:stretch>
              </a:blip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62330" y="561975"/>
              <a:ext cx="12318628" cy="3640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28"/>
                </a:lnSpc>
              </a:pPr>
              <a:r>
                <a:rPr lang="en-US" sz="10206">
                  <a:solidFill>
                    <a:srgbClr val="FFDE59"/>
                  </a:solidFill>
                  <a:latin typeface="RQND Pro UltraWide"/>
                  <a:ea typeface="RQND Pro UltraWide"/>
                  <a:cs typeface="RQND Pro UltraWide"/>
                  <a:sym typeface="RQND Pro UltraWide"/>
                </a:rPr>
                <a:t>EXPECTED OUTPUT</a:t>
              </a:r>
            </a:p>
            <a:p>
              <a:pPr algn="l">
                <a:lnSpc>
                  <a:spcPts val="6328"/>
                </a:lnSpc>
              </a:pPr>
              <a:endParaRPr lang="en-US" sz="10206">
                <a:solidFill>
                  <a:srgbClr val="FFDE59"/>
                </a:solidFill>
                <a:latin typeface="RQND Pro UltraWide"/>
                <a:ea typeface="RQND Pro UltraWide"/>
                <a:cs typeface="RQND Pro UltraWide"/>
                <a:sym typeface="RQND Pro UltraWide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98960" y="4155214"/>
              <a:ext cx="11861811" cy="20416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7" lvl="1" indent="-323848" algn="l">
                <a:lnSpc>
                  <a:spcPts val="4199"/>
                </a:lnSpc>
                <a:buFont typeface="Arial"/>
                <a:buChar char="•"/>
              </a:pPr>
              <a:r>
                <a:rPr lang="en-US" sz="2999" spc="-59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Initializes sensors, motors, serial.</a:t>
              </a:r>
            </a:p>
            <a:p>
              <a:pPr algn="l">
                <a:lnSpc>
                  <a:spcPts val="4199"/>
                </a:lnSpc>
              </a:pPr>
              <a:endParaRPr lang="en-US" sz="2999" spc="-5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  <a:p>
              <a:pPr algn="l">
                <a:lnSpc>
                  <a:spcPts val="4199"/>
                </a:lnSpc>
                <a:spcBef>
                  <a:spcPct val="0"/>
                </a:spcBef>
              </a:pPr>
              <a:endParaRPr lang="en-US" sz="2999" spc="-5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2330" y="3207924"/>
              <a:ext cx="8269870" cy="812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  <a:spcBef>
                  <a:spcPct val="0"/>
                </a:spcBef>
              </a:pPr>
              <a:r>
                <a:rPr lang="en-US" sz="3399" b="1" spc="-67">
                  <a:solidFill>
                    <a:srgbClr val="FFDE59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1. Power-Up &amp; Initialization: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8960" y="5885629"/>
              <a:ext cx="11898440" cy="1870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28" lvl="1" indent="-291464" algn="l">
                <a:lnSpc>
                  <a:spcPts val="3779"/>
                </a:lnSpc>
                <a:buFont typeface="Arial"/>
                <a:buChar char="•"/>
              </a:pPr>
              <a:r>
                <a:rPr lang="en-US" sz="2699" spc="-53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Movement: Forward until obstacle; stop/turn if &lt;10 cm </a:t>
              </a:r>
            </a:p>
            <a:p>
              <a:pPr marL="582928" lvl="1" indent="-291464" algn="l">
                <a:lnSpc>
                  <a:spcPts val="3779"/>
                </a:lnSpc>
                <a:buFont typeface="Arial"/>
                <a:buChar char="•"/>
              </a:pPr>
              <a:r>
                <a:rPr lang="en-US" sz="2699" spc="-53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IR Tracking: Follows line; "Following track..."</a:t>
              </a:r>
            </a:p>
            <a:p>
              <a:pPr algn="l">
                <a:lnSpc>
                  <a:spcPts val="3779"/>
                </a:lnSpc>
                <a:spcBef>
                  <a:spcPct val="0"/>
                </a:spcBef>
              </a:pPr>
              <a:endParaRPr lang="en-US" sz="2699" spc="-5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8960" y="5142722"/>
              <a:ext cx="6052455" cy="748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 spc="-63">
                  <a:solidFill>
                    <a:srgbClr val="FFDE59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2. Normal Operation: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699024"/>
              <a:ext cx="8091340" cy="711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585"/>
                </a:lnSpc>
                <a:spcBef>
                  <a:spcPct val="0"/>
                </a:spcBef>
              </a:pPr>
              <a:r>
                <a:rPr lang="en-US" sz="3275" b="1" dirty="0">
                  <a:solidFill>
                    <a:srgbClr val="FFDE59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3. FINAL DEMONSTRATION: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2330" y="8761927"/>
              <a:ext cx="11898440" cy="3839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9174" lvl="1" indent="-299587" algn="l">
                <a:lnSpc>
                  <a:spcPts val="3885"/>
                </a:lnSpc>
                <a:buFont typeface="Arial"/>
                <a:buChar char="•"/>
              </a:pPr>
              <a:r>
                <a:rPr lang="en-US" sz="2775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AUTONOMOUS NAVIGATION AVOIDING OBSTACLES.</a:t>
              </a:r>
            </a:p>
            <a:p>
              <a:pPr marL="599174" lvl="1" indent="-299587" algn="l">
                <a:lnSpc>
                  <a:spcPts val="3885"/>
                </a:lnSpc>
                <a:buFont typeface="Arial"/>
                <a:buChar char="•"/>
              </a:pPr>
              <a:r>
                <a:rPr lang="en-US" sz="2775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AUTONOMOUS LINE - TRACKING NAVIGATION.</a:t>
              </a:r>
            </a:p>
            <a:p>
              <a:pPr marL="599174" lvl="1" indent="-299587" algn="l">
                <a:lnSpc>
                  <a:spcPts val="3885"/>
                </a:lnSpc>
                <a:buFont typeface="Arial"/>
                <a:buChar char="•"/>
              </a:pPr>
              <a:r>
                <a:rPr lang="en-US" sz="2775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MODE SWITCHING VIA USER INPUT.</a:t>
              </a:r>
            </a:p>
            <a:p>
              <a:pPr marL="599174" lvl="1" indent="-299587" algn="l">
                <a:lnSpc>
                  <a:spcPts val="3885"/>
                </a:lnSpc>
                <a:buFont typeface="Arial"/>
                <a:buChar char="•"/>
              </a:pPr>
              <a:r>
                <a:rPr lang="en-US" sz="2775" dirty="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SMOOTH CONTROL; REAL-TIME RESPONSE.</a:t>
              </a:r>
            </a:p>
            <a:p>
              <a:pPr algn="ctr">
                <a:lnSpc>
                  <a:spcPts val="3885"/>
                </a:lnSpc>
                <a:spcBef>
                  <a:spcPct val="0"/>
                </a:spcBef>
              </a:pPr>
              <a:endParaRPr lang="en-US" sz="2775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103100" y="8112646"/>
            <a:ext cx="1006405" cy="783580"/>
            <a:chOff x="0" y="0"/>
            <a:chExt cx="265061" cy="2063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5061" cy="206375"/>
            </a:xfrm>
            <a:custGeom>
              <a:avLst/>
              <a:gdLst/>
              <a:ahLst/>
              <a:cxnLst/>
              <a:rect l="l" t="t" r="r" b="b"/>
              <a:pathLst>
                <a:path w="265061" h="206375">
                  <a:moveTo>
                    <a:pt x="0" y="0"/>
                  </a:moveTo>
                  <a:lnTo>
                    <a:pt x="265061" y="0"/>
                  </a:lnTo>
                  <a:lnTo>
                    <a:pt x="265061" y="206375"/>
                  </a:lnTo>
                  <a:lnTo>
                    <a:pt x="0" y="20637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65061" cy="244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31173"/>
            <a:ext cx="12855178" cy="3470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289"/>
              </a:lnSpc>
              <a:spcBef>
                <a:spcPct val="0"/>
              </a:spcBef>
            </a:pPr>
            <a:r>
              <a:rPr lang="en-US" sz="10206" dirty="0" err="1">
                <a:solidFill>
                  <a:srgbClr val="FFDE59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REFERENCeS</a:t>
            </a:r>
            <a:endParaRPr lang="en-US" sz="10206" dirty="0">
              <a:solidFill>
                <a:srgbClr val="FFDE59"/>
              </a:solidFill>
              <a:latin typeface="RQND Pro UltraWide"/>
              <a:ea typeface="RQND Pro UltraWide"/>
              <a:cs typeface="RQND Pro UltraWide"/>
              <a:sym typeface="RQND Pro UltraWide"/>
            </a:endParaRPr>
          </a:p>
          <a:p>
            <a:pPr algn="ctr">
              <a:lnSpc>
                <a:spcPts val="14289"/>
              </a:lnSpc>
              <a:spcBef>
                <a:spcPct val="0"/>
              </a:spcBef>
            </a:pPr>
            <a:endParaRPr lang="en-US" sz="10206" dirty="0">
              <a:solidFill>
                <a:srgbClr val="FFDE59"/>
              </a:solidFill>
              <a:latin typeface="RQND Pro UltraWide"/>
              <a:ea typeface="RQND Pro UltraWide"/>
              <a:cs typeface="RQND Pro UltraWide"/>
              <a:sym typeface="RQND Pro UltraWid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91792" y="2538282"/>
            <a:ext cx="17596208" cy="444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1"/>
              </a:lnSpc>
              <a:spcBef>
                <a:spcPct val="0"/>
              </a:spcBef>
            </a:pPr>
            <a:r>
              <a:rPr lang="en-US" sz="2565" dirty="0">
                <a:solidFill>
                  <a:srgbClr val="FFDE5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1. EMBEDDED C &amp; ARDUINO:</a:t>
            </a:r>
          </a:p>
          <a:p>
            <a:pPr marL="553843" lvl="1" indent="-276922" algn="l">
              <a:lnSpc>
                <a:spcPts val="3591"/>
              </a:lnSpc>
              <a:buFont typeface="Arial"/>
              <a:buChar char="•"/>
            </a:pPr>
            <a:r>
              <a:rPr lang="en-US" sz="2565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ARDUINO DOCS: HTTPS://DOCS.ARDUINO.CC</a:t>
            </a:r>
          </a:p>
          <a:p>
            <a:pPr marL="553843" lvl="1" indent="-276922" algn="l">
              <a:lnSpc>
                <a:spcPts val="3591"/>
              </a:lnSpc>
              <a:buFont typeface="Arial"/>
              <a:buChar char="•"/>
            </a:pPr>
            <a:r>
              <a:rPr lang="en-US" sz="2565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PROGRAMMING EMBEDDED SYSTEMS IN C AND C++: HTTPS://BARRGROUP.COM/EMBEDDED-SYSTEMS/HOW-TO/EMBEDDED-C-PROGRAMMING</a:t>
            </a:r>
          </a:p>
          <a:p>
            <a:pPr algn="l">
              <a:lnSpc>
                <a:spcPts val="3591"/>
              </a:lnSpc>
              <a:spcBef>
                <a:spcPct val="0"/>
              </a:spcBef>
            </a:pPr>
            <a:r>
              <a:rPr lang="en-US" sz="2565" dirty="0">
                <a:solidFill>
                  <a:srgbClr val="FFDE5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2. HARDWARE DATASHEETS:</a:t>
            </a:r>
          </a:p>
          <a:p>
            <a:pPr marL="553843" lvl="1" indent="-276922" algn="l">
              <a:lnSpc>
                <a:spcPts val="3591"/>
              </a:lnSpc>
              <a:buFont typeface="Arial"/>
              <a:buChar char="•"/>
            </a:pPr>
            <a:r>
              <a:rPr lang="en-US" sz="2565" dirty="0">
                <a:solidFill>
                  <a:srgbClr val="FFDE5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565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ARDUINO UNO R4 WIFI: HTTPS://DOCS.ARDUINO.CC/HARDWARE/UNO-R4-WIFI</a:t>
            </a:r>
          </a:p>
          <a:p>
            <a:pPr marL="553843" lvl="1" indent="-276922" algn="l">
              <a:lnSpc>
                <a:spcPts val="3591"/>
              </a:lnSpc>
              <a:buFont typeface="Arial"/>
              <a:buChar char="•"/>
            </a:pPr>
            <a:r>
              <a:rPr lang="en-US" sz="2565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HC-SR04: HTTPS://CDN.SPARKFUN.COM/DATASHEETS/SENSORS/PROXIMITY/HCSR04.PDF</a:t>
            </a:r>
          </a:p>
          <a:p>
            <a:pPr marL="553843" lvl="1" indent="-276922" algn="l">
              <a:lnSpc>
                <a:spcPts val="3591"/>
              </a:lnSpc>
              <a:buFont typeface="Arial"/>
              <a:buChar char="•"/>
            </a:pPr>
            <a:r>
              <a:rPr lang="en-US" sz="2565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TCRT5000: HTTPS://WWW.VISHAY.COM/DOCS/83760/TCRT5000.PDF</a:t>
            </a:r>
          </a:p>
          <a:p>
            <a:pPr marL="553843" lvl="1" indent="-276922" algn="l">
              <a:lnSpc>
                <a:spcPts val="3591"/>
              </a:lnSpc>
              <a:buFont typeface="Arial"/>
              <a:buChar char="•"/>
            </a:pPr>
            <a:r>
              <a:rPr lang="en-US" sz="2565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L298N: HTTPS://WWW.ST.COM/RESOURCE/EN/DATASHEET/L298.PDF</a:t>
            </a:r>
          </a:p>
          <a:p>
            <a:pPr algn="l">
              <a:lnSpc>
                <a:spcPts val="3591"/>
              </a:lnSpc>
              <a:spcBef>
                <a:spcPct val="0"/>
              </a:spcBef>
            </a:pPr>
            <a:endParaRPr lang="en-US" sz="2565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39238" y="4888233"/>
            <a:ext cx="9525" cy="46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5533489" y="4185596"/>
            <a:ext cx="7221021" cy="172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04"/>
              </a:lnSpc>
              <a:spcBef>
                <a:spcPct val="0"/>
              </a:spcBef>
            </a:pPr>
            <a:r>
              <a:rPr lang="en-US" sz="10074">
                <a:solidFill>
                  <a:srgbClr val="FFDE5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589818"/>
            <a:ext cx="6673093" cy="5220857"/>
            <a:chOff x="0" y="0"/>
            <a:chExt cx="1033837" cy="8088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3837" cy="808847"/>
            </a:xfrm>
            <a:custGeom>
              <a:avLst/>
              <a:gdLst/>
              <a:ahLst/>
              <a:cxnLst/>
              <a:rect l="l" t="t" r="r" b="b"/>
              <a:pathLst>
                <a:path w="1033837" h="808847">
                  <a:moveTo>
                    <a:pt x="0" y="0"/>
                  </a:moveTo>
                  <a:lnTo>
                    <a:pt x="1033837" y="0"/>
                  </a:lnTo>
                  <a:lnTo>
                    <a:pt x="1033837" y="808847"/>
                  </a:lnTo>
                  <a:lnTo>
                    <a:pt x="0" y="808847"/>
                  </a:lnTo>
                  <a:close/>
                </a:path>
              </a:pathLst>
            </a:custGeom>
            <a:blipFill>
              <a:blip r:embed="rId2"/>
              <a:stretch>
                <a:fillRect l="-8604" r="-8604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3498280" y="1479784"/>
            <a:ext cx="3761020" cy="450161"/>
          </a:xfrm>
          <a:custGeom>
            <a:avLst/>
            <a:gdLst/>
            <a:ahLst/>
            <a:cxnLst/>
            <a:rect l="l" t="t" r="r" b="b"/>
            <a:pathLst>
              <a:path w="3761020" h="450161">
                <a:moveTo>
                  <a:pt x="0" y="0"/>
                </a:moveTo>
                <a:lnTo>
                  <a:pt x="3761020" y="0"/>
                </a:lnTo>
                <a:lnTo>
                  <a:pt x="3761020" y="450161"/>
                </a:lnTo>
                <a:lnTo>
                  <a:pt x="0" y="450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246127"/>
            <a:ext cx="12469580" cy="107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6"/>
              </a:lnSpc>
            </a:pPr>
            <a:r>
              <a:rPr lang="en-US" sz="11091">
                <a:solidFill>
                  <a:srgbClr val="FFDE59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INTRODUCTION</a:t>
            </a:r>
            <a:r>
              <a:rPr lang="en-US" sz="11091">
                <a:solidFill>
                  <a:srgbClr val="C1FF72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29060" y="3368484"/>
            <a:ext cx="9709179" cy="558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2"/>
              </a:lnSpc>
              <a:spcBef>
                <a:spcPct val="0"/>
              </a:spcBef>
            </a:pPr>
            <a:r>
              <a:rPr lang="en-US" sz="375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 THIS PROJECT, WE HAVE DESIGNED A SMALL MOBILE ROBOT CAPABLE OF NAVIGATING ITS ENVIRONMENT AUTONOMOUSLY. THE ROBOT CAN MOVE SAFELY, FOLLOW PATHS, AND BE CONTROLLED REMOTELY, DEMONSTRATING INTELLIGENT AND FLEXIBLE NAVIGATION.</a:t>
            </a:r>
          </a:p>
          <a:p>
            <a:pPr algn="l">
              <a:lnSpc>
                <a:spcPts val="2590"/>
              </a:lnSpc>
              <a:spcBef>
                <a:spcPct val="0"/>
              </a:spcBef>
            </a:pPr>
            <a:endParaRPr lang="en-US" sz="3752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3640" y="3258800"/>
            <a:ext cx="6138070" cy="5464837"/>
            <a:chOff x="0" y="0"/>
            <a:chExt cx="1033837" cy="920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3837" cy="920444"/>
            </a:xfrm>
            <a:custGeom>
              <a:avLst/>
              <a:gdLst/>
              <a:ahLst/>
              <a:cxnLst/>
              <a:rect l="l" t="t" r="r" b="b"/>
              <a:pathLst>
                <a:path w="1033837" h="920444">
                  <a:moveTo>
                    <a:pt x="0" y="0"/>
                  </a:moveTo>
                  <a:lnTo>
                    <a:pt x="1033837" y="0"/>
                  </a:lnTo>
                  <a:lnTo>
                    <a:pt x="1033837" y="920444"/>
                  </a:lnTo>
                  <a:lnTo>
                    <a:pt x="0" y="920444"/>
                  </a:lnTo>
                  <a:close/>
                </a:path>
              </a:pathLst>
            </a:custGeom>
            <a:blipFill>
              <a:blip r:embed="rId2"/>
              <a:stretch>
                <a:fillRect t="-6159" b="-6159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3498280" y="1479784"/>
            <a:ext cx="3761020" cy="450161"/>
          </a:xfrm>
          <a:custGeom>
            <a:avLst/>
            <a:gdLst/>
            <a:ahLst/>
            <a:cxnLst/>
            <a:rect l="l" t="t" r="r" b="b"/>
            <a:pathLst>
              <a:path w="3761020" h="450161">
                <a:moveTo>
                  <a:pt x="0" y="0"/>
                </a:moveTo>
                <a:lnTo>
                  <a:pt x="3761020" y="0"/>
                </a:lnTo>
                <a:lnTo>
                  <a:pt x="3761020" y="450161"/>
                </a:lnTo>
                <a:lnTo>
                  <a:pt x="0" y="450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246127"/>
            <a:ext cx="12469580" cy="107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6"/>
              </a:lnSpc>
            </a:pPr>
            <a:r>
              <a:rPr lang="en-US" sz="11091">
                <a:solidFill>
                  <a:srgbClr val="FFDE59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INTRODUCTION</a:t>
            </a:r>
            <a:r>
              <a:rPr lang="en-US" sz="11091">
                <a:solidFill>
                  <a:srgbClr val="C1FF72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92699" y="3668466"/>
            <a:ext cx="11195301" cy="569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337" lvl="1" indent="-348169" algn="l">
              <a:lnSpc>
                <a:spcPts val="4515"/>
              </a:lnSpc>
              <a:buAutoNum type="arabicPeriod"/>
            </a:pPr>
            <a:r>
              <a:rPr lang="en-US" sz="322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IMPLEMENTED USING ARDUINO UNO R4.</a:t>
            </a:r>
          </a:p>
          <a:p>
            <a:pPr marL="696337" lvl="1" indent="-348169" algn="l">
              <a:lnSpc>
                <a:spcPts val="4515"/>
              </a:lnSpc>
              <a:buAutoNum type="arabicPeriod"/>
            </a:pPr>
            <a:r>
              <a:rPr lang="en-US" sz="322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USED C PROGRAMMING CONCEPTS: LOOPS, CONDITIONALS, FUNCTIONS, ARRAYS, INTERRUPTS,AND STRUCTURES.</a:t>
            </a:r>
          </a:p>
          <a:p>
            <a:pPr marL="696337" lvl="1" indent="-348169" algn="l">
              <a:lnSpc>
                <a:spcPts val="4515"/>
              </a:lnSpc>
              <a:buAutoNum type="arabicPeriod"/>
            </a:pPr>
            <a:r>
              <a:rPr lang="en-US" sz="322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MODULAR DESIGN FOR EASY CODE MANAGEMENT.</a:t>
            </a:r>
          </a:p>
          <a:p>
            <a:pPr marL="696337" lvl="1" indent="-348169" algn="l">
              <a:lnSpc>
                <a:spcPts val="4515"/>
              </a:lnSpc>
              <a:buAutoNum type="arabicPeriod"/>
            </a:pPr>
            <a:r>
              <a:rPr lang="en-US" sz="322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INTEGRATES SENSORS, MOTORS, AND WIRELESS COMMUNICATION.</a:t>
            </a:r>
          </a:p>
          <a:p>
            <a:pPr marL="696337" lvl="1" indent="-348169" algn="l">
              <a:lnSpc>
                <a:spcPts val="4515"/>
              </a:lnSpc>
              <a:buAutoNum type="arabicPeriod"/>
            </a:pPr>
            <a:r>
              <a:rPr lang="en-US" sz="322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DEMONSTRATES A COST-EFFECTIVE REAL-WORLD EMBEDDED SYSTEM.</a:t>
            </a:r>
          </a:p>
          <a:p>
            <a:pPr algn="l">
              <a:lnSpc>
                <a:spcPts val="4515"/>
              </a:lnSpc>
            </a:pPr>
            <a:endParaRPr lang="en-US" sz="3225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93368"/>
            <a:ext cx="6991161" cy="2299222"/>
            <a:chOff x="0" y="0"/>
            <a:chExt cx="1083114" cy="356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3114" cy="356210"/>
            </a:xfrm>
            <a:custGeom>
              <a:avLst/>
              <a:gdLst/>
              <a:ahLst/>
              <a:cxnLst/>
              <a:rect l="l" t="t" r="r" b="b"/>
              <a:pathLst>
                <a:path w="1083114" h="356210">
                  <a:moveTo>
                    <a:pt x="0" y="0"/>
                  </a:moveTo>
                  <a:lnTo>
                    <a:pt x="1083114" y="0"/>
                  </a:lnTo>
                  <a:lnTo>
                    <a:pt x="1083114" y="356210"/>
                  </a:lnTo>
                  <a:lnTo>
                    <a:pt x="0" y="356210"/>
                  </a:lnTo>
                  <a:close/>
                </a:path>
              </a:pathLst>
            </a:custGeom>
            <a:blipFill>
              <a:blip r:embed="rId2"/>
              <a:stretch>
                <a:fillRect t="-36848" b="-36848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8844913" y="2184820"/>
            <a:ext cx="9736020" cy="215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1"/>
              </a:lnSpc>
            </a:pPr>
            <a:r>
              <a:rPr lang="en-US" sz="8502" dirty="0">
                <a:solidFill>
                  <a:srgbClr val="FFDE59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PROBLEM STATEMENT</a:t>
            </a:r>
          </a:p>
          <a:p>
            <a:pPr algn="l">
              <a:lnSpc>
                <a:spcPts val="5271"/>
              </a:lnSpc>
            </a:pPr>
            <a:endParaRPr lang="en-US" sz="8502" dirty="0">
              <a:solidFill>
                <a:srgbClr val="FFDE59"/>
              </a:solidFill>
              <a:latin typeface="RQND Pro UltraWide"/>
              <a:ea typeface="RQND Pro UltraWide"/>
              <a:cs typeface="RQND Pro UltraWide"/>
              <a:sym typeface="RQND Pro UltraWid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4268475"/>
            <a:ext cx="15856916" cy="547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4" lvl="1" indent="-377822" algn="l">
              <a:lnSpc>
                <a:spcPts val="4899"/>
              </a:lnSpc>
              <a:buAutoNum type="arabicPeriod"/>
            </a:pPr>
            <a:r>
              <a:rPr lang="en-US" sz="34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 CONTEMPORARY ROBOTICS, AUTONOMOUS DRIVING AND REMOTE CONTROL ARE FUNDAMENTAL FEATURES FOR ROBOTS IN VARIOUS ENVIRONMENTS.</a:t>
            </a:r>
          </a:p>
          <a:p>
            <a:pPr marL="734055" lvl="1" indent="-367027" algn="l">
              <a:lnSpc>
                <a:spcPts val="4759"/>
              </a:lnSpc>
              <a:buAutoNum type="arabicPeriod"/>
            </a:pPr>
            <a:r>
              <a:rPr lang="en-US" sz="33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APPLICATIONS LIKE WAREHOUSE MANAGEMENT, DELIVERY VEHICLES, AND INSPECTION UNITS REQUIRE ROBOTS TO NAVIGATE PRE-DESIGNED PATHS, AVOID OBSTACLES IN REAL-TIME, AND ALLOW MANUAL CONTROL.</a:t>
            </a:r>
          </a:p>
          <a:p>
            <a:pPr marL="755644" lvl="1" indent="-377822" algn="l">
              <a:lnSpc>
                <a:spcPts val="4899"/>
              </a:lnSpc>
              <a:buAutoNum type="arabicPeriod"/>
            </a:pPr>
            <a:r>
              <a:rPr lang="en-US" sz="34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CHALLENGE: IMPLEMENT THESE IN A LOW-COST SYSTEM USING BASIC C PROGRAMMING.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245968"/>
            <a:ext cx="16230600" cy="0"/>
          </a:xfrm>
          <a:prstGeom prst="line">
            <a:avLst/>
          </a:prstGeom>
          <a:ln w="9525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6141801"/>
            <a:ext cx="208334" cy="2083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39227" y="6141801"/>
            <a:ext cx="208334" cy="20833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49754" y="6141801"/>
            <a:ext cx="208334" cy="2083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260280" y="6141801"/>
            <a:ext cx="208334" cy="20833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708570"/>
            <a:ext cx="6991161" cy="2299222"/>
            <a:chOff x="0" y="0"/>
            <a:chExt cx="1083114" cy="35621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83114" cy="356210"/>
            </a:xfrm>
            <a:custGeom>
              <a:avLst/>
              <a:gdLst/>
              <a:ahLst/>
              <a:cxnLst/>
              <a:rect l="l" t="t" r="r" b="b"/>
              <a:pathLst>
                <a:path w="1083114" h="356210">
                  <a:moveTo>
                    <a:pt x="0" y="0"/>
                  </a:moveTo>
                  <a:lnTo>
                    <a:pt x="1083114" y="0"/>
                  </a:lnTo>
                  <a:lnTo>
                    <a:pt x="1083114" y="356210"/>
                  </a:lnTo>
                  <a:lnTo>
                    <a:pt x="0" y="356210"/>
                  </a:lnTo>
                  <a:close/>
                </a:path>
              </a:pathLst>
            </a:custGeom>
            <a:blipFill>
              <a:blip r:embed="rId2"/>
              <a:stretch>
                <a:fillRect t="-51292" b="-5129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8844913" y="2184820"/>
            <a:ext cx="10452389" cy="1483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1"/>
              </a:lnSpc>
            </a:pPr>
            <a:r>
              <a:rPr lang="en-US" sz="8502">
                <a:solidFill>
                  <a:srgbClr val="FFDE59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WORKING</a:t>
            </a:r>
          </a:p>
          <a:p>
            <a:pPr algn="l">
              <a:lnSpc>
                <a:spcPts val="5271"/>
              </a:lnSpc>
            </a:pPr>
            <a:r>
              <a:rPr lang="en-US" sz="8502">
                <a:solidFill>
                  <a:srgbClr val="FFDE59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PRINCIPLE: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7479415"/>
            <a:ext cx="2999020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55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Uses an ultrasonic sensor to detect and steer around obstacles.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486275"/>
            <a:ext cx="2545448" cy="85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spc="-46" dirty="0">
                <a:solidFill>
                  <a:srgbClr val="FFDE5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Obstacle Avoidance Mode: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39227" y="7479415"/>
            <a:ext cx="2999020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5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Uses IR sensors to follow a marked ground path.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39227" y="6486275"/>
            <a:ext cx="2061996" cy="85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spc="-46">
                <a:solidFill>
                  <a:srgbClr val="FFDE5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Path Following Mode: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47946" y="7579428"/>
            <a:ext cx="2999020" cy="147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5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Controlled by the user through Bluetooth.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49754" y="6486275"/>
            <a:ext cx="2026254" cy="85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spc="-46">
                <a:solidFill>
                  <a:srgbClr val="FFDE5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Manual Control Mode: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228682" y="7161393"/>
            <a:ext cx="3357365" cy="26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2"/>
              </a:lnSpc>
              <a:spcBef>
                <a:spcPct val="0"/>
              </a:spcBef>
            </a:pPr>
            <a:r>
              <a:rPr lang="en-US" sz="2508" spc="-5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Build using Arduino UNO R4 with C code incorporating variables, conditionals, loops, arrays, functions, and interrupts.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228682" y="6495800"/>
            <a:ext cx="1896552" cy="47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 spc="-51">
                <a:solidFill>
                  <a:srgbClr val="FFDE5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Goal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31660" y="6624958"/>
            <a:ext cx="9241745" cy="3662042"/>
          </a:xfrm>
          <a:custGeom>
            <a:avLst/>
            <a:gdLst/>
            <a:ahLst/>
            <a:cxnLst/>
            <a:rect l="l" t="t" r="r" b="b"/>
            <a:pathLst>
              <a:path w="9241745" h="3662042">
                <a:moveTo>
                  <a:pt x="0" y="0"/>
                </a:moveTo>
                <a:lnTo>
                  <a:pt x="9241745" y="0"/>
                </a:lnTo>
                <a:lnTo>
                  <a:pt x="9241745" y="3662042"/>
                </a:lnTo>
                <a:lnTo>
                  <a:pt x="0" y="366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2947924" cy="352840"/>
          </a:xfrm>
          <a:custGeom>
            <a:avLst/>
            <a:gdLst/>
            <a:ahLst/>
            <a:cxnLst/>
            <a:rect l="l" t="t" r="r" b="b"/>
            <a:pathLst>
              <a:path w="2947924" h="352840">
                <a:moveTo>
                  <a:pt x="0" y="0"/>
                </a:moveTo>
                <a:lnTo>
                  <a:pt x="2947924" y="0"/>
                </a:lnTo>
                <a:lnTo>
                  <a:pt x="2947924" y="352840"/>
                </a:lnTo>
                <a:lnTo>
                  <a:pt x="0" y="352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676400"/>
            <a:ext cx="15885715" cy="2071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6"/>
              </a:lnSpc>
            </a:pPr>
            <a:r>
              <a:rPr lang="en-US" sz="11832">
                <a:solidFill>
                  <a:srgbClr val="FFDE59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HARDWARE REQUIREMENTS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1167" y="4592052"/>
            <a:ext cx="11341703" cy="4917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362" lvl="1" indent="-214181" algn="l">
              <a:lnSpc>
                <a:spcPts val="2777"/>
              </a:lnSpc>
              <a:buAutoNum type="arabicPeriod"/>
            </a:pPr>
            <a:r>
              <a:rPr lang="en-US" sz="1984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ARDUINO UNO R4 WIFI: MAIN MICROCONTROLLER WITH BUILT-IN WI-FI &amp; BLUETOOTH.</a:t>
            </a:r>
          </a:p>
          <a:p>
            <a:pPr marL="428362" lvl="1" indent="-214181" algn="l">
              <a:lnSpc>
                <a:spcPts val="2777"/>
              </a:lnSpc>
              <a:buAutoNum type="arabicPeriod"/>
            </a:pPr>
            <a:r>
              <a:rPr lang="en-US" sz="1984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L298N Motor Driver MODULE: CONTROLS DC MOTOR DIRECTION AND SPEED.</a:t>
            </a:r>
          </a:p>
          <a:p>
            <a:pPr marL="428362" lvl="1" indent="-214181" algn="l">
              <a:lnSpc>
                <a:spcPts val="2777"/>
              </a:lnSpc>
              <a:buAutoNum type="arabicPeriod"/>
            </a:pPr>
            <a:r>
              <a:rPr lang="en-US" sz="1984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65MM ROBOT WHEELS: COMPATIBLE WITH MOTORS.</a:t>
            </a:r>
          </a:p>
          <a:p>
            <a:pPr marL="428362" lvl="1" indent="-214181" algn="l">
              <a:lnSpc>
                <a:spcPts val="2777"/>
              </a:lnSpc>
              <a:buAutoNum type="arabicPeriod"/>
            </a:pPr>
            <a:r>
              <a:rPr lang="en-US" sz="1984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SERVO MOTOR</a:t>
            </a:r>
          </a:p>
          <a:p>
            <a:pPr marL="428362" lvl="1" indent="-214181" algn="l">
              <a:lnSpc>
                <a:spcPts val="2777"/>
              </a:lnSpc>
              <a:buAutoNum type="arabicPeriod"/>
            </a:pPr>
            <a:r>
              <a:rPr lang="en-US" sz="1984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SENSOR EXTENSION PLATE</a:t>
            </a:r>
          </a:p>
          <a:p>
            <a:pPr marL="428362" lvl="1" indent="-214181" algn="l">
              <a:lnSpc>
                <a:spcPts val="2777"/>
              </a:lnSpc>
              <a:buAutoNum type="arabicPeriod"/>
            </a:pPr>
            <a:r>
              <a:rPr lang="en-US" sz="1984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300 RPM BO MOTOR-STRAIGHT</a:t>
            </a:r>
          </a:p>
          <a:p>
            <a:pPr marL="428362" lvl="1" indent="-214181" algn="l">
              <a:lnSpc>
                <a:spcPts val="2777"/>
              </a:lnSpc>
              <a:buAutoNum type="arabicPeriod"/>
            </a:pPr>
            <a:r>
              <a:rPr lang="en-US" sz="1984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SENSORS:</a:t>
            </a:r>
          </a:p>
          <a:p>
            <a:pPr marL="428362" lvl="1" indent="-214181" algn="just">
              <a:lnSpc>
                <a:spcPts val="2777"/>
              </a:lnSpc>
              <a:buFont typeface="Arial"/>
              <a:buChar char="•"/>
            </a:pPr>
            <a:r>
              <a:rPr lang="en-US" sz="1984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HC-SR04 ULTRASONIC SENSOR: OBSTACLE DETECTION.</a:t>
            </a:r>
          </a:p>
          <a:p>
            <a:pPr marL="428362" lvl="1" indent="-214181" algn="just">
              <a:lnSpc>
                <a:spcPts val="2777"/>
              </a:lnSpc>
              <a:buFont typeface="Arial"/>
              <a:buChar char="•"/>
            </a:pPr>
            <a:r>
              <a:rPr lang="en-US" sz="1984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3 X TCRT5000 TRACING MODULE</a:t>
            </a:r>
          </a:p>
          <a:p>
            <a:pPr marL="428362" lvl="1" indent="-214181" algn="l">
              <a:lnSpc>
                <a:spcPts val="2777"/>
              </a:lnSpc>
              <a:buAutoNum type="arabicPeriod"/>
            </a:pPr>
            <a:r>
              <a:rPr lang="en-US" sz="1984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POWER SYSTEM:</a:t>
            </a:r>
          </a:p>
          <a:p>
            <a:pPr marL="428362" lvl="1" indent="-214181" algn="l">
              <a:lnSpc>
                <a:spcPts val="2777"/>
              </a:lnSpc>
              <a:buFont typeface="Arial"/>
              <a:buChar char="•"/>
            </a:pPr>
            <a:r>
              <a:rPr lang="en-US" sz="1984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6 × AA BATTERIES</a:t>
            </a:r>
          </a:p>
          <a:p>
            <a:pPr marL="428362" lvl="1" indent="-214181" algn="l">
              <a:lnSpc>
                <a:spcPts val="2777"/>
              </a:lnSpc>
              <a:buFont typeface="Arial"/>
              <a:buChar char="•"/>
            </a:pPr>
            <a:r>
              <a:rPr lang="en-US" sz="1984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BATTERY HOLDER (6-CELL): MOUNTS BATTERIES</a:t>
            </a:r>
          </a:p>
          <a:p>
            <a:pPr algn="l">
              <a:lnSpc>
                <a:spcPts val="2777"/>
              </a:lnSpc>
            </a:pPr>
            <a:endParaRPr lang="en-US" sz="1984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3277"/>
              </a:lnSpc>
            </a:pPr>
            <a:endParaRPr lang="en-US" sz="1984" dirty="0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3814550"/>
            <a:ext cx="5753100" cy="536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15"/>
              </a:lnSpc>
              <a:spcBef>
                <a:spcPct val="0"/>
              </a:spcBef>
            </a:pPr>
            <a:r>
              <a:rPr lang="en-US" sz="3225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CORE COMPONENTS: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31660" y="6624958"/>
            <a:ext cx="9241745" cy="3662042"/>
          </a:xfrm>
          <a:custGeom>
            <a:avLst/>
            <a:gdLst/>
            <a:ahLst/>
            <a:cxnLst/>
            <a:rect l="l" t="t" r="r" b="b"/>
            <a:pathLst>
              <a:path w="9241745" h="3662042">
                <a:moveTo>
                  <a:pt x="0" y="0"/>
                </a:moveTo>
                <a:lnTo>
                  <a:pt x="9241745" y="0"/>
                </a:lnTo>
                <a:lnTo>
                  <a:pt x="9241745" y="3662042"/>
                </a:lnTo>
                <a:lnTo>
                  <a:pt x="0" y="366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2947924" cy="352840"/>
          </a:xfrm>
          <a:custGeom>
            <a:avLst/>
            <a:gdLst/>
            <a:ahLst/>
            <a:cxnLst/>
            <a:rect l="l" t="t" r="r" b="b"/>
            <a:pathLst>
              <a:path w="2947924" h="352840">
                <a:moveTo>
                  <a:pt x="0" y="0"/>
                </a:moveTo>
                <a:lnTo>
                  <a:pt x="2947924" y="0"/>
                </a:lnTo>
                <a:lnTo>
                  <a:pt x="2947924" y="352840"/>
                </a:lnTo>
                <a:lnTo>
                  <a:pt x="0" y="352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704975"/>
            <a:ext cx="16456789" cy="214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12258">
                <a:solidFill>
                  <a:srgbClr val="FFDE59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HARDWARE REQUIREMENTS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7655" y="4169595"/>
            <a:ext cx="6210300" cy="536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15"/>
              </a:lnSpc>
              <a:spcBef>
                <a:spcPct val="0"/>
              </a:spcBef>
            </a:pPr>
            <a:r>
              <a:rPr lang="en-US" sz="3225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ADDITIONAL COMPONENTS: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7655" y="4526956"/>
            <a:ext cx="8896345" cy="3223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endParaRPr dirty="0"/>
          </a:p>
          <a:p>
            <a:pPr marL="664994" lvl="1" indent="-332497" algn="l">
              <a:lnSpc>
                <a:spcPts val="4312"/>
              </a:lnSpc>
              <a:buAutoNum type="arabicPeriod"/>
            </a:pPr>
            <a:r>
              <a:rPr lang="en-US" sz="308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NUTS &amp; BOLTS, CONNECTORS ASSEMBLY.</a:t>
            </a:r>
          </a:p>
          <a:p>
            <a:pPr marL="664994" lvl="1" indent="-332497" algn="l">
              <a:lnSpc>
                <a:spcPts val="4312"/>
              </a:lnSpc>
              <a:buAutoNum type="arabicPeriod"/>
            </a:pPr>
            <a:r>
              <a:rPr lang="en-US" sz="308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PCB: WIRING.</a:t>
            </a:r>
          </a:p>
          <a:p>
            <a:pPr marL="664994" lvl="1" indent="-332497" algn="l">
              <a:lnSpc>
                <a:spcPts val="4312"/>
              </a:lnSpc>
              <a:buAutoNum type="arabicPeriod"/>
            </a:pPr>
            <a:r>
              <a:rPr lang="en-US" sz="308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CHASSIS</a:t>
            </a:r>
          </a:p>
          <a:p>
            <a:pPr marL="664994" lvl="1" indent="-332497" algn="l">
              <a:lnSpc>
                <a:spcPts val="4312"/>
              </a:lnSpc>
              <a:buAutoNum type="arabicPeriod"/>
            </a:pPr>
            <a:r>
              <a:rPr lang="en-US" sz="308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SERVO MOTOR BRACKET SET</a:t>
            </a:r>
          </a:p>
          <a:p>
            <a:pPr marL="664994" lvl="1" indent="-332497" algn="l">
              <a:lnSpc>
                <a:spcPts val="4312"/>
              </a:lnSpc>
              <a:buAutoNum type="arabicPeriod"/>
            </a:pPr>
            <a:r>
              <a:rPr lang="en-US" sz="3080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 X 40PIN DUPONT LINE(MALE-FEMALE)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39786" y="8711235"/>
            <a:ext cx="4608428" cy="547065"/>
          </a:xfrm>
          <a:custGeom>
            <a:avLst/>
            <a:gdLst/>
            <a:ahLst/>
            <a:cxnLst/>
            <a:rect l="l" t="t" r="r" b="b"/>
            <a:pathLst>
              <a:path w="4608428" h="547065">
                <a:moveTo>
                  <a:pt x="0" y="0"/>
                </a:moveTo>
                <a:lnTo>
                  <a:pt x="4608428" y="0"/>
                </a:lnTo>
                <a:lnTo>
                  <a:pt x="4608428" y="547065"/>
                </a:lnTo>
                <a:lnTo>
                  <a:pt x="0" y="547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60657" y="1360524"/>
            <a:ext cx="16230600" cy="2590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10206">
                <a:solidFill>
                  <a:srgbClr val="FFDE59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SOFTWARE REQUIREMENTS</a:t>
            </a:r>
          </a:p>
          <a:p>
            <a:pPr algn="ctr">
              <a:lnSpc>
                <a:spcPts val="6328"/>
              </a:lnSpc>
            </a:pPr>
            <a:endParaRPr lang="en-US" sz="10206">
              <a:solidFill>
                <a:srgbClr val="FFDE59"/>
              </a:solidFill>
              <a:latin typeface="RQND Pro UltraWide"/>
              <a:ea typeface="RQND Pro UltraWide"/>
              <a:cs typeface="RQND Pro UltraWide"/>
              <a:sym typeface="RQND Pro UltraWide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120468" y="3950678"/>
            <a:ext cx="7454630" cy="4324376"/>
            <a:chOff x="0" y="0"/>
            <a:chExt cx="1963359" cy="11389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3359" cy="1138930"/>
            </a:xfrm>
            <a:custGeom>
              <a:avLst/>
              <a:gdLst/>
              <a:ahLst/>
              <a:cxnLst/>
              <a:rect l="l" t="t" r="r" b="b"/>
              <a:pathLst>
                <a:path w="1963359" h="1138930">
                  <a:moveTo>
                    <a:pt x="0" y="0"/>
                  </a:moveTo>
                  <a:lnTo>
                    <a:pt x="1963359" y="0"/>
                  </a:lnTo>
                  <a:lnTo>
                    <a:pt x="1963359" y="1138930"/>
                  </a:lnTo>
                  <a:lnTo>
                    <a:pt x="0" y="1138930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963359" cy="1177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983129" y="3950678"/>
            <a:ext cx="7308127" cy="4445073"/>
            <a:chOff x="0" y="0"/>
            <a:chExt cx="1924774" cy="11707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24774" cy="1170719"/>
            </a:xfrm>
            <a:custGeom>
              <a:avLst/>
              <a:gdLst/>
              <a:ahLst/>
              <a:cxnLst/>
              <a:rect l="l" t="t" r="r" b="b"/>
              <a:pathLst>
                <a:path w="1924774" h="1170719">
                  <a:moveTo>
                    <a:pt x="0" y="0"/>
                  </a:moveTo>
                  <a:lnTo>
                    <a:pt x="1924774" y="0"/>
                  </a:lnTo>
                  <a:lnTo>
                    <a:pt x="1924774" y="1170719"/>
                  </a:lnTo>
                  <a:lnTo>
                    <a:pt x="0" y="1170719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24774" cy="1208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12387" y="5071730"/>
            <a:ext cx="8047967" cy="1608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1"/>
              </a:lnSpc>
              <a:spcBef>
                <a:spcPct val="0"/>
              </a:spcBef>
            </a:pPr>
            <a:r>
              <a:rPr lang="en-US" sz="3079" spc="-6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 writing and uploading C code to Arduino UNO R4.</a:t>
            </a:r>
          </a:p>
          <a:p>
            <a:pPr algn="ctr">
              <a:lnSpc>
                <a:spcPts val="4311"/>
              </a:lnSpc>
              <a:spcBef>
                <a:spcPct val="0"/>
              </a:spcBef>
            </a:pPr>
            <a:endParaRPr lang="en-US" sz="3079" spc="-61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14791" y="4088114"/>
            <a:ext cx="6043158" cy="53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 spc="-57">
                <a:solidFill>
                  <a:srgbClr val="FFDE5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Arduino IDE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58083" y="4585955"/>
            <a:ext cx="5758221" cy="407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 spc="-4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Frontend Development: HTML5, CSS3, JavaScript (for responsive interface and BLE control)</a:t>
            </a:r>
          </a:p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 spc="-4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BLE Communication: Web Bluetooth API (for connecting to and controlling the robot)</a:t>
            </a:r>
          </a:p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 spc="-4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Code Editor: Visual Studio Code</a:t>
            </a:r>
          </a:p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 spc="-4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Browser Support: Google Chrome (supports Web Bluetooth API)</a:t>
            </a:r>
          </a:p>
          <a:p>
            <a:pPr marL="453390" lvl="1" indent="-226695" algn="ctr">
              <a:lnSpc>
                <a:spcPts val="2940"/>
              </a:lnSpc>
              <a:buFont typeface="Arial"/>
              <a:buChar char="•"/>
            </a:pPr>
            <a:r>
              <a:rPr lang="en-US" sz="2100" spc="-4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Microcontroller Programming: Arduino IDE (for robot firmware and BLE module setup)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sz="2100" spc="-42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134216" y="3963834"/>
            <a:ext cx="300595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WebApp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564" y="4440516"/>
            <a:ext cx="6673093" cy="5846484"/>
            <a:chOff x="0" y="0"/>
            <a:chExt cx="1033837" cy="9057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3837" cy="905773"/>
            </a:xfrm>
            <a:custGeom>
              <a:avLst/>
              <a:gdLst/>
              <a:ahLst/>
              <a:cxnLst/>
              <a:rect l="l" t="t" r="r" b="b"/>
              <a:pathLst>
                <a:path w="1033837" h="905773">
                  <a:moveTo>
                    <a:pt x="0" y="0"/>
                  </a:moveTo>
                  <a:lnTo>
                    <a:pt x="1033837" y="0"/>
                  </a:lnTo>
                  <a:lnTo>
                    <a:pt x="1033837" y="905773"/>
                  </a:lnTo>
                  <a:lnTo>
                    <a:pt x="0" y="905773"/>
                  </a:lnTo>
                  <a:close/>
                </a:path>
              </a:pathLst>
            </a:custGeom>
            <a:blipFill>
              <a:blip r:embed="rId2"/>
              <a:stretch>
                <a:fillRect l="-15627" r="-1562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6261951" y="2166838"/>
            <a:ext cx="997349" cy="875854"/>
          </a:xfrm>
          <a:custGeom>
            <a:avLst/>
            <a:gdLst/>
            <a:ahLst/>
            <a:cxnLst/>
            <a:rect l="l" t="t" r="r" b="b"/>
            <a:pathLst>
              <a:path w="997349" h="875854">
                <a:moveTo>
                  <a:pt x="0" y="0"/>
                </a:moveTo>
                <a:lnTo>
                  <a:pt x="997349" y="0"/>
                </a:lnTo>
                <a:lnTo>
                  <a:pt x="997349" y="875854"/>
                </a:lnTo>
                <a:lnTo>
                  <a:pt x="0" y="87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152748"/>
            <a:ext cx="14518874" cy="2590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8"/>
              </a:lnSpc>
            </a:pPr>
            <a:r>
              <a:rPr lang="en-US" sz="10206">
                <a:solidFill>
                  <a:srgbClr val="FFDE59"/>
                </a:solidFill>
                <a:latin typeface="RQND Pro UltraWide"/>
                <a:ea typeface="RQND Pro UltraWide"/>
                <a:cs typeface="RQND Pro UltraWide"/>
                <a:sym typeface="RQND Pro UltraWide"/>
              </a:rPr>
              <a:t>SYSTEM ARCHITECTURE</a:t>
            </a:r>
          </a:p>
          <a:p>
            <a:pPr algn="l">
              <a:lnSpc>
                <a:spcPts val="6328"/>
              </a:lnSpc>
            </a:pPr>
            <a:endParaRPr lang="en-US" sz="10206">
              <a:solidFill>
                <a:srgbClr val="FFDE59"/>
              </a:solidFill>
              <a:latin typeface="RQND Pro UltraWide"/>
              <a:ea typeface="RQND Pro UltraWide"/>
              <a:cs typeface="RQND Pro UltraWide"/>
              <a:sym typeface="RQND Pro UltraWid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110807" y="4844684"/>
            <a:ext cx="4873533" cy="4167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433" lvl="1" indent="-260217" algn="l">
              <a:lnSpc>
                <a:spcPts val="3374"/>
              </a:lnSpc>
              <a:buFont typeface="Arial"/>
              <a:buChar char="•"/>
            </a:pPr>
            <a:r>
              <a:rPr lang="en-US" sz="2410" spc="-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Executes C code to process data, apply logic, and send signals.</a:t>
            </a:r>
          </a:p>
          <a:p>
            <a:pPr marL="520433" lvl="1" indent="-260217" algn="l">
              <a:lnSpc>
                <a:spcPts val="3374"/>
              </a:lnSpc>
              <a:buFont typeface="Arial"/>
              <a:buChar char="•"/>
            </a:pPr>
            <a:r>
              <a:rPr lang="en-US" sz="2410" spc="-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Switches modes based on selection from the user.</a:t>
            </a:r>
          </a:p>
          <a:p>
            <a:pPr marL="520433" lvl="1" indent="-260217" algn="l">
              <a:lnSpc>
                <a:spcPts val="3374"/>
              </a:lnSpc>
              <a:buFont typeface="Arial"/>
              <a:buChar char="•"/>
            </a:pPr>
            <a:r>
              <a:rPr lang="en-US" sz="2410" spc="-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Bluetooth inputs from the user handles the operation of TurtleBot.</a:t>
            </a:r>
          </a:p>
          <a:p>
            <a:pPr marL="520433" lvl="1" indent="-260217" algn="l">
              <a:lnSpc>
                <a:spcPts val="3374"/>
              </a:lnSpc>
              <a:buFont typeface="Arial"/>
              <a:buChar char="•"/>
            </a:pPr>
            <a:r>
              <a:rPr lang="en-US" sz="2410" spc="-48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Runs algorithms for obstacle detection and line following.</a:t>
            </a:r>
          </a:p>
          <a:p>
            <a:pPr algn="l">
              <a:lnSpc>
                <a:spcPts val="3374"/>
              </a:lnSpc>
            </a:pPr>
            <a:endParaRPr lang="en-US" sz="2410" spc="-48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404603" y="3634135"/>
            <a:ext cx="2628110" cy="954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8"/>
              </a:lnSpc>
              <a:spcBef>
                <a:spcPct val="0"/>
              </a:spcBef>
            </a:pPr>
            <a:r>
              <a:rPr lang="en-US" sz="2527" b="1" spc="-50">
                <a:solidFill>
                  <a:srgbClr val="FFDE5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2. Processing Layer: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14683" y="4833582"/>
            <a:ext cx="4806217" cy="4178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9779" lvl="1" indent="-254890" algn="l">
              <a:lnSpc>
                <a:spcPts val="3305"/>
              </a:lnSpc>
              <a:buFont typeface="Arial"/>
              <a:buChar char="•"/>
            </a:pPr>
            <a:r>
              <a:rPr lang="en-US" sz="2361" spc="-4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Ultrasonic Sensor (HC-SR04): Measures distance for obstacles.</a:t>
            </a:r>
          </a:p>
          <a:p>
            <a:pPr marL="509779" lvl="1" indent="-254890" algn="l">
              <a:lnSpc>
                <a:spcPts val="3305"/>
              </a:lnSpc>
              <a:buFont typeface="Arial"/>
              <a:buChar char="•"/>
            </a:pPr>
            <a:r>
              <a:rPr lang="en-US" sz="2361" spc="-4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IR Line Tracking Sensors (TCRT5000): Detect black/white contrast for paths.</a:t>
            </a:r>
          </a:p>
          <a:p>
            <a:pPr marL="509779" lvl="1" indent="-254890" algn="l">
              <a:lnSpc>
                <a:spcPts val="3305"/>
              </a:lnSpc>
              <a:buFont typeface="Arial"/>
              <a:buChar char="•"/>
            </a:pPr>
            <a:r>
              <a:rPr lang="en-US" sz="2361" spc="-4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Bluetooth Module (built-in Arduino): Receives commands from User-Interface.</a:t>
            </a:r>
          </a:p>
          <a:p>
            <a:pPr marL="509779" lvl="1" indent="-254890" algn="l">
              <a:lnSpc>
                <a:spcPts val="3305"/>
              </a:lnSpc>
              <a:buFont typeface="Arial"/>
              <a:buChar char="•"/>
            </a:pPr>
            <a:r>
              <a:rPr lang="en-US" sz="2361" spc="-4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Switches modes from a selection          shown to the user (HTML page).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88137" y="3659982"/>
            <a:ext cx="3744769" cy="92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  <a:spcBef>
                <a:spcPct val="0"/>
              </a:spcBef>
            </a:pPr>
            <a:r>
              <a:rPr lang="en-US" sz="2518" b="1" spc="-50">
                <a:solidFill>
                  <a:srgbClr val="FFDE5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1. Input Layer (Sensors &amp; User Control):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1181</Words>
  <Application>Microsoft Office PowerPoint</Application>
  <PresentationFormat>Custom</PresentationFormat>
  <Paragraphs>157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Helvetica World Bold</vt:lpstr>
      <vt:lpstr>RQND Pro UltraWide</vt:lpstr>
      <vt:lpstr>Canva Sans Bold</vt:lpstr>
      <vt:lpstr>Arial</vt:lpstr>
      <vt:lpstr>League Spartan</vt:lpstr>
      <vt:lpstr>Calibri</vt:lpstr>
      <vt:lpstr>Helvetica World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autonomus robot navigation system</dc:title>
  <cp:lastModifiedBy>pasumarthyabhinav@outlook.com</cp:lastModifiedBy>
  <cp:revision>5</cp:revision>
  <dcterms:created xsi:type="dcterms:W3CDTF">2006-08-16T00:00:00Z</dcterms:created>
  <dcterms:modified xsi:type="dcterms:W3CDTF">2025-10-06T04:05:42Z</dcterms:modified>
  <dc:identifier>DAG0wF60Yng</dc:identifier>
</cp:coreProperties>
</file>